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29"/>
  </p:notesMasterIdLst>
  <p:sldIdLst>
    <p:sldId id="256" r:id="rId2"/>
    <p:sldId id="280" r:id="rId3"/>
    <p:sldId id="281" r:id="rId4"/>
    <p:sldId id="283" r:id="rId5"/>
    <p:sldId id="284" r:id="rId6"/>
    <p:sldId id="285" r:id="rId7"/>
    <p:sldId id="286" r:id="rId8"/>
    <p:sldId id="287" r:id="rId9"/>
    <p:sldId id="288" r:id="rId10"/>
    <p:sldId id="291" r:id="rId11"/>
    <p:sldId id="289" r:id="rId12"/>
    <p:sldId id="292" r:id="rId13"/>
    <p:sldId id="293" r:id="rId14"/>
    <p:sldId id="294" r:id="rId15"/>
    <p:sldId id="295" r:id="rId16"/>
    <p:sldId id="296" r:id="rId17"/>
    <p:sldId id="299" r:id="rId18"/>
    <p:sldId id="297" r:id="rId19"/>
    <p:sldId id="298" r:id="rId20"/>
    <p:sldId id="300" r:id="rId21"/>
    <p:sldId id="301" r:id="rId22"/>
    <p:sldId id="302" r:id="rId23"/>
    <p:sldId id="303" r:id="rId24"/>
    <p:sldId id="304" r:id="rId25"/>
    <p:sldId id="305" r:id="rId26"/>
    <p:sldId id="306" r:id="rId27"/>
    <p:sldId id="27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3C85BF-4880-4448-A4C1-5456B30208AA}" v="91" dt="2023-11-15T15:23:13.460"/>
    <p1510:client id="{C23A3CB8-0608-5C3E-BE01-01FDCD4E5416}" v="40" dt="2023-11-15T11:00:18.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65" autoAdjust="0"/>
  </p:normalViewPr>
  <p:slideViewPr>
    <p:cSldViewPr snapToGrid="0">
      <p:cViewPr varScale="1">
        <p:scale>
          <a:sx n="56" d="100"/>
          <a:sy n="56" d="100"/>
        </p:scale>
        <p:origin x="97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F41E8-3A2D-4724-A5B1-8EDC693ECE18}" type="datetimeFigureOut">
              <a:rPr lang="el-GR" smtClean="0"/>
              <a:t>26/3/2025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9C72FA-8444-43EB-AA93-3A9DB2FCD5EF}" type="slidenum">
              <a:rPr lang="el-GR" smtClean="0"/>
              <a:t>‹#›</a:t>
            </a:fld>
            <a:endParaRPr lang="el-GR"/>
          </a:p>
        </p:txBody>
      </p:sp>
    </p:spTree>
    <p:extLst>
      <p:ext uri="{BB962C8B-B14F-4D97-AF65-F5344CB8AC3E}">
        <p14:creationId xmlns:p14="http://schemas.microsoft.com/office/powerpoint/2010/main" val="898008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bd910f5ee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bd910f5e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2CE97EC4-FF9E-452D-A1D8-19A35A1EDEB7}" type="datetime1">
              <a:rPr lang="el-GR" smtClean="0"/>
              <a:t>26/3/2025</a:t>
            </a:fld>
            <a:endParaRPr lang="el-GR"/>
          </a:p>
        </p:txBody>
      </p:sp>
      <p:sp>
        <p:nvSpPr>
          <p:cNvPr id="5" name="Footer Placeholder 4"/>
          <p:cNvSpPr>
            <a:spLocks noGrp="1"/>
          </p:cNvSpPr>
          <p:nvPr>
            <p:ph type="ftr" sz="quarter" idx="11"/>
          </p:nvPr>
        </p:nvSpPr>
        <p:spPr/>
        <p:txBody>
          <a:bodyPr/>
          <a:lstStyle/>
          <a:p>
            <a:r>
              <a:rPr lang="en-US" dirty="0"/>
              <a:t>BIOSOIL </a:t>
            </a:r>
            <a:endParaRPr lang="el-GR"/>
          </a:p>
        </p:txBody>
      </p:sp>
      <p:sp>
        <p:nvSpPr>
          <p:cNvPr id="6" name="Slide Number Placeholder 5"/>
          <p:cNvSpPr>
            <a:spLocks noGrp="1"/>
          </p:cNvSpPr>
          <p:nvPr>
            <p:ph type="sldNum" sz="quarter" idx="12"/>
          </p:nvPr>
        </p:nvSpPr>
        <p:spPr/>
        <p:txBody>
          <a:bodyPr/>
          <a:lstStyle/>
          <a:p>
            <a:fld id="{0E50B783-B644-4DDF-B5D0-920B2B823B30}"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0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DCDC274A-0186-4487-ABDB-3C9C6ED42EED}" type="datetime1">
              <a:rPr lang="el-GR" smtClean="0"/>
              <a:t>26/3/2025</a:t>
            </a:fld>
            <a:endParaRPr lang="el-GR"/>
          </a:p>
        </p:txBody>
      </p:sp>
      <p:sp>
        <p:nvSpPr>
          <p:cNvPr id="5" name="Footer Placeholder 4"/>
          <p:cNvSpPr>
            <a:spLocks noGrp="1"/>
          </p:cNvSpPr>
          <p:nvPr>
            <p:ph type="ftr" sz="quarter" idx="11"/>
          </p:nvPr>
        </p:nvSpPr>
        <p:spPr/>
        <p:txBody>
          <a:bodyPr/>
          <a:lstStyle/>
          <a:p>
            <a:r>
              <a:rPr lang="en-US" dirty="0"/>
              <a:t>BIOSOIL </a:t>
            </a:r>
            <a:endParaRPr lang="el-GR"/>
          </a:p>
        </p:txBody>
      </p:sp>
      <p:sp>
        <p:nvSpPr>
          <p:cNvPr id="6" name="Slide Number Placeholder 5"/>
          <p:cNvSpPr>
            <a:spLocks noGrp="1"/>
          </p:cNvSpPr>
          <p:nvPr>
            <p:ph type="sldNum" sz="quarter" idx="12"/>
          </p:nvPr>
        </p:nvSpPr>
        <p:spPr/>
        <p:txBody>
          <a:bodyPr/>
          <a:lstStyle/>
          <a:p>
            <a:fld id="{0E50B783-B644-4DDF-B5D0-920B2B823B30}" type="slidenum">
              <a:rPr lang="el-GR" smtClean="0"/>
              <a:t>‹#›</a:t>
            </a:fld>
            <a:endParaRPr lang="el-GR"/>
          </a:p>
        </p:txBody>
      </p:sp>
    </p:spTree>
    <p:extLst>
      <p:ext uri="{BB962C8B-B14F-4D97-AF65-F5344CB8AC3E}">
        <p14:creationId xmlns:p14="http://schemas.microsoft.com/office/powerpoint/2010/main" val="128242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F9CDB91-8A14-4A6A-A698-7378B52D912B}" type="datetime1">
              <a:rPr lang="el-GR" smtClean="0"/>
              <a:t>26/3/2025</a:t>
            </a:fld>
            <a:endParaRPr lang="el-GR"/>
          </a:p>
        </p:txBody>
      </p:sp>
      <p:sp>
        <p:nvSpPr>
          <p:cNvPr id="5" name="Footer Placeholder 4"/>
          <p:cNvSpPr>
            <a:spLocks noGrp="1"/>
          </p:cNvSpPr>
          <p:nvPr>
            <p:ph type="ftr" sz="quarter" idx="11"/>
          </p:nvPr>
        </p:nvSpPr>
        <p:spPr/>
        <p:txBody>
          <a:bodyPr/>
          <a:lstStyle/>
          <a:p>
            <a:r>
              <a:rPr lang="en-US" dirty="0"/>
              <a:t>BIOSOIL </a:t>
            </a:r>
            <a:endParaRPr lang="el-GR"/>
          </a:p>
        </p:txBody>
      </p:sp>
      <p:sp>
        <p:nvSpPr>
          <p:cNvPr id="6" name="Slide Number Placeholder 5"/>
          <p:cNvSpPr>
            <a:spLocks noGrp="1"/>
          </p:cNvSpPr>
          <p:nvPr>
            <p:ph type="sldNum" sz="quarter" idx="12"/>
          </p:nvPr>
        </p:nvSpPr>
        <p:spPr/>
        <p:txBody>
          <a:bodyPr/>
          <a:lstStyle/>
          <a:p>
            <a:fld id="{0E50B783-B644-4DDF-B5D0-920B2B823B30}" type="slidenum">
              <a:rPr lang="el-GR" smtClean="0"/>
              <a:t>‹#›</a:t>
            </a:fld>
            <a:endParaRPr lang="el-GR"/>
          </a:p>
        </p:txBody>
      </p:sp>
    </p:spTree>
    <p:extLst>
      <p:ext uri="{BB962C8B-B14F-4D97-AF65-F5344CB8AC3E}">
        <p14:creationId xmlns:p14="http://schemas.microsoft.com/office/powerpoint/2010/main" val="3150884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364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7F40F61-5201-42C7-9F93-A3B4B4FE860F}" type="datetime1">
              <a:rPr lang="el-GR" smtClean="0"/>
              <a:t>26/3/2025</a:t>
            </a:fld>
            <a:endParaRPr lang="el-GR"/>
          </a:p>
        </p:txBody>
      </p:sp>
      <p:sp>
        <p:nvSpPr>
          <p:cNvPr id="5" name="Footer Placeholder 4"/>
          <p:cNvSpPr>
            <a:spLocks noGrp="1"/>
          </p:cNvSpPr>
          <p:nvPr>
            <p:ph type="ftr" sz="quarter" idx="11"/>
          </p:nvPr>
        </p:nvSpPr>
        <p:spPr/>
        <p:txBody>
          <a:bodyPr/>
          <a:lstStyle/>
          <a:p>
            <a:r>
              <a:rPr lang="en-US" dirty="0"/>
              <a:t>BIOSOIL </a:t>
            </a:r>
            <a:endParaRPr lang="el-GR"/>
          </a:p>
        </p:txBody>
      </p:sp>
      <p:sp>
        <p:nvSpPr>
          <p:cNvPr id="6" name="Slide Number Placeholder 5"/>
          <p:cNvSpPr>
            <a:spLocks noGrp="1"/>
          </p:cNvSpPr>
          <p:nvPr>
            <p:ph type="sldNum" sz="quarter" idx="12"/>
          </p:nvPr>
        </p:nvSpPr>
        <p:spPr/>
        <p:txBody>
          <a:bodyPr/>
          <a:lstStyle/>
          <a:p>
            <a:fld id="{0E50B783-B644-4DDF-B5D0-920B2B823B30}" type="slidenum">
              <a:rPr lang="el-GR" smtClean="0"/>
              <a:t>‹#›</a:t>
            </a:fld>
            <a:endParaRPr lang="el-GR"/>
          </a:p>
        </p:txBody>
      </p:sp>
    </p:spTree>
    <p:extLst>
      <p:ext uri="{BB962C8B-B14F-4D97-AF65-F5344CB8AC3E}">
        <p14:creationId xmlns:p14="http://schemas.microsoft.com/office/powerpoint/2010/main" val="185930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10F8B13A-67CC-45CF-A275-FA63DF6FD17A}" type="datetime1">
              <a:rPr lang="el-GR" smtClean="0"/>
              <a:t>26/3/2025</a:t>
            </a:fld>
            <a:endParaRPr lang="el-GR"/>
          </a:p>
        </p:txBody>
      </p:sp>
      <p:sp>
        <p:nvSpPr>
          <p:cNvPr id="5" name="Footer Placeholder 4"/>
          <p:cNvSpPr>
            <a:spLocks noGrp="1"/>
          </p:cNvSpPr>
          <p:nvPr>
            <p:ph type="ftr" sz="quarter" idx="11"/>
          </p:nvPr>
        </p:nvSpPr>
        <p:spPr/>
        <p:txBody>
          <a:bodyPr/>
          <a:lstStyle/>
          <a:p>
            <a:r>
              <a:rPr lang="en-US" dirty="0"/>
              <a:t>BIOSOIL </a:t>
            </a:r>
            <a:endParaRPr lang="el-GR"/>
          </a:p>
        </p:txBody>
      </p:sp>
      <p:sp>
        <p:nvSpPr>
          <p:cNvPr id="6" name="Slide Number Placeholder 5"/>
          <p:cNvSpPr>
            <a:spLocks noGrp="1"/>
          </p:cNvSpPr>
          <p:nvPr>
            <p:ph type="sldNum" sz="quarter" idx="12"/>
          </p:nvPr>
        </p:nvSpPr>
        <p:spPr/>
        <p:txBody>
          <a:bodyPr/>
          <a:lstStyle/>
          <a:p>
            <a:fld id="{0E50B783-B644-4DDF-B5D0-920B2B823B30}"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886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AD3BB349-8EDE-47EC-9AB7-87EF8057B05D}" type="datetime1">
              <a:rPr lang="el-GR" smtClean="0"/>
              <a:t>26/3/2025</a:t>
            </a:fld>
            <a:endParaRPr lang="el-GR"/>
          </a:p>
        </p:txBody>
      </p:sp>
      <p:sp>
        <p:nvSpPr>
          <p:cNvPr id="6" name="Footer Placeholder 5"/>
          <p:cNvSpPr>
            <a:spLocks noGrp="1"/>
          </p:cNvSpPr>
          <p:nvPr>
            <p:ph type="ftr" sz="quarter" idx="11"/>
          </p:nvPr>
        </p:nvSpPr>
        <p:spPr/>
        <p:txBody>
          <a:bodyPr/>
          <a:lstStyle/>
          <a:p>
            <a:r>
              <a:rPr lang="en-US" dirty="0"/>
              <a:t>BIOSOIL </a:t>
            </a:r>
            <a:endParaRPr lang="el-GR"/>
          </a:p>
        </p:txBody>
      </p:sp>
      <p:sp>
        <p:nvSpPr>
          <p:cNvPr id="7" name="Slide Number Placeholder 6"/>
          <p:cNvSpPr>
            <a:spLocks noGrp="1"/>
          </p:cNvSpPr>
          <p:nvPr>
            <p:ph type="sldNum" sz="quarter" idx="12"/>
          </p:nvPr>
        </p:nvSpPr>
        <p:spPr/>
        <p:txBody>
          <a:bodyPr/>
          <a:lstStyle/>
          <a:p>
            <a:fld id="{0E50B783-B644-4DDF-B5D0-920B2B823B30}" type="slidenum">
              <a:rPr lang="el-GR" smtClean="0"/>
              <a:t>‹#›</a:t>
            </a:fld>
            <a:endParaRPr lang="el-GR"/>
          </a:p>
        </p:txBody>
      </p:sp>
    </p:spTree>
    <p:extLst>
      <p:ext uri="{BB962C8B-B14F-4D97-AF65-F5344CB8AC3E}">
        <p14:creationId xmlns:p14="http://schemas.microsoft.com/office/powerpoint/2010/main" val="3648490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9728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21792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227F7F3C-FEE3-4D34-AAA7-4DFAFAEBA844}" type="datetime1">
              <a:rPr lang="el-GR" smtClean="0"/>
              <a:t>26/3/2025</a:t>
            </a:fld>
            <a:endParaRPr lang="el-GR"/>
          </a:p>
        </p:txBody>
      </p:sp>
      <p:sp>
        <p:nvSpPr>
          <p:cNvPr id="8" name="Footer Placeholder 7"/>
          <p:cNvSpPr>
            <a:spLocks noGrp="1"/>
          </p:cNvSpPr>
          <p:nvPr>
            <p:ph type="ftr" sz="quarter" idx="11"/>
          </p:nvPr>
        </p:nvSpPr>
        <p:spPr/>
        <p:txBody>
          <a:bodyPr/>
          <a:lstStyle/>
          <a:p>
            <a:r>
              <a:rPr lang="en-US" dirty="0"/>
              <a:t>BIOSOIL </a:t>
            </a:r>
            <a:endParaRPr lang="el-GR"/>
          </a:p>
        </p:txBody>
      </p:sp>
      <p:sp>
        <p:nvSpPr>
          <p:cNvPr id="9" name="Slide Number Placeholder 8"/>
          <p:cNvSpPr>
            <a:spLocks noGrp="1"/>
          </p:cNvSpPr>
          <p:nvPr>
            <p:ph type="sldNum" sz="quarter" idx="12"/>
          </p:nvPr>
        </p:nvSpPr>
        <p:spPr/>
        <p:txBody>
          <a:bodyPr/>
          <a:lstStyle/>
          <a:p>
            <a:fld id="{0E50B783-B644-4DDF-B5D0-920B2B823B30}" type="slidenum">
              <a:rPr lang="el-GR" smtClean="0"/>
              <a:t>‹#›</a:t>
            </a:fld>
            <a:endParaRPr lang="el-GR"/>
          </a:p>
        </p:txBody>
      </p:sp>
    </p:spTree>
    <p:extLst>
      <p:ext uri="{BB962C8B-B14F-4D97-AF65-F5344CB8AC3E}">
        <p14:creationId xmlns:p14="http://schemas.microsoft.com/office/powerpoint/2010/main" val="49225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DF46931F-D8D7-40C1-9370-A513C360FFF5}" type="datetime1">
              <a:rPr lang="el-GR" smtClean="0"/>
              <a:t>26/3/2025</a:t>
            </a:fld>
            <a:endParaRPr lang="el-GR"/>
          </a:p>
        </p:txBody>
      </p:sp>
      <p:sp>
        <p:nvSpPr>
          <p:cNvPr id="4" name="Footer Placeholder 3"/>
          <p:cNvSpPr>
            <a:spLocks noGrp="1"/>
          </p:cNvSpPr>
          <p:nvPr>
            <p:ph type="ftr" sz="quarter" idx="11"/>
          </p:nvPr>
        </p:nvSpPr>
        <p:spPr/>
        <p:txBody>
          <a:bodyPr/>
          <a:lstStyle/>
          <a:p>
            <a:r>
              <a:rPr lang="en-US" dirty="0"/>
              <a:t>BIOSOIL </a:t>
            </a:r>
            <a:endParaRPr lang="el-GR"/>
          </a:p>
        </p:txBody>
      </p:sp>
      <p:sp>
        <p:nvSpPr>
          <p:cNvPr id="5" name="Slide Number Placeholder 4"/>
          <p:cNvSpPr>
            <a:spLocks noGrp="1"/>
          </p:cNvSpPr>
          <p:nvPr>
            <p:ph type="sldNum" sz="quarter" idx="12"/>
          </p:nvPr>
        </p:nvSpPr>
        <p:spPr/>
        <p:txBody>
          <a:bodyPr/>
          <a:lstStyle/>
          <a:p>
            <a:fld id="{0E50B783-B644-4DDF-B5D0-920B2B823B30}" type="slidenum">
              <a:rPr lang="el-GR" smtClean="0"/>
              <a:t>‹#›</a:t>
            </a:fld>
            <a:endParaRPr lang="el-GR"/>
          </a:p>
        </p:txBody>
      </p:sp>
    </p:spTree>
    <p:extLst>
      <p:ext uri="{BB962C8B-B14F-4D97-AF65-F5344CB8AC3E}">
        <p14:creationId xmlns:p14="http://schemas.microsoft.com/office/powerpoint/2010/main" val="3270424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ό">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83D15B2-F5AC-422B-AEC4-C4347A82DDB2}" type="datetime1">
              <a:rPr lang="el-GR" smtClean="0"/>
              <a:t>26/3/2025</a:t>
            </a:fld>
            <a:endParaRPr lang="el-G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BIOSOIL </a:t>
            </a:r>
            <a:endParaRPr lang="el-GR"/>
          </a:p>
        </p:txBody>
      </p:sp>
      <p:sp>
        <p:nvSpPr>
          <p:cNvPr id="9" name="Slide Number Placeholder 8"/>
          <p:cNvSpPr>
            <a:spLocks noGrp="1"/>
          </p:cNvSpPr>
          <p:nvPr>
            <p:ph type="sldNum" sz="quarter" idx="12"/>
          </p:nvPr>
        </p:nvSpPr>
        <p:spPr/>
        <p:txBody>
          <a:bodyPr/>
          <a:lstStyle/>
          <a:p>
            <a:fld id="{0E50B783-B644-4DDF-B5D0-920B2B823B30}" type="slidenum">
              <a:rPr lang="el-GR" smtClean="0"/>
              <a:t>‹#›</a:t>
            </a:fld>
            <a:endParaRPr lang="el-GR"/>
          </a:p>
        </p:txBody>
      </p:sp>
    </p:spTree>
    <p:extLst>
      <p:ext uri="{BB962C8B-B14F-4D97-AF65-F5344CB8AC3E}">
        <p14:creationId xmlns:p14="http://schemas.microsoft.com/office/powerpoint/2010/main" val="3223851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4FB01A-26EB-4C84-95B5-81B1E9FCD847}" type="datetime1">
              <a:rPr lang="el-GR" smtClean="0"/>
              <a:t>26/3/2025</a:t>
            </a:fld>
            <a:endParaRPr lang="el-G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BIOSOIL </a:t>
            </a:r>
            <a:endParaRPr lang="el-G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50B783-B644-4DDF-B5D0-920B2B823B30}" type="slidenum">
              <a:rPr lang="el-GR" smtClean="0"/>
              <a:t>‹#›</a:t>
            </a:fld>
            <a:endParaRPr lang="el-GR"/>
          </a:p>
        </p:txBody>
      </p:sp>
    </p:spTree>
    <p:extLst>
      <p:ext uri="{BB962C8B-B14F-4D97-AF65-F5344CB8AC3E}">
        <p14:creationId xmlns:p14="http://schemas.microsoft.com/office/powerpoint/2010/main" val="164097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E50D04B-7C55-41B8-AAA1-06D9E46B7B53}" type="datetime1">
              <a:rPr lang="el-GR" smtClean="0"/>
              <a:t>26/3/2025</a:t>
            </a:fld>
            <a:endParaRPr lang="el-GR"/>
          </a:p>
        </p:txBody>
      </p:sp>
      <p:sp>
        <p:nvSpPr>
          <p:cNvPr id="6" name="Footer Placeholder 5"/>
          <p:cNvSpPr>
            <a:spLocks noGrp="1"/>
          </p:cNvSpPr>
          <p:nvPr>
            <p:ph type="ftr" sz="quarter" idx="11"/>
          </p:nvPr>
        </p:nvSpPr>
        <p:spPr/>
        <p:txBody>
          <a:bodyPr/>
          <a:lstStyle/>
          <a:p>
            <a:r>
              <a:rPr lang="en-US" dirty="0"/>
              <a:t>BIOSOIL </a:t>
            </a:r>
            <a:endParaRPr lang="el-GR"/>
          </a:p>
        </p:txBody>
      </p:sp>
      <p:sp>
        <p:nvSpPr>
          <p:cNvPr id="7" name="Slide Number Placeholder 6"/>
          <p:cNvSpPr>
            <a:spLocks noGrp="1"/>
          </p:cNvSpPr>
          <p:nvPr>
            <p:ph type="sldNum" sz="quarter" idx="12"/>
          </p:nvPr>
        </p:nvSpPr>
        <p:spPr/>
        <p:txBody>
          <a:bodyPr/>
          <a:lstStyle/>
          <a:p>
            <a:fld id="{0E50B783-B644-4DDF-B5D0-920B2B823B30}" type="slidenum">
              <a:rPr lang="el-GR" smtClean="0"/>
              <a:t>‹#›</a:t>
            </a:fld>
            <a:endParaRPr lang="el-GR"/>
          </a:p>
        </p:txBody>
      </p:sp>
    </p:spTree>
    <p:extLst>
      <p:ext uri="{BB962C8B-B14F-4D97-AF65-F5344CB8AC3E}">
        <p14:creationId xmlns:p14="http://schemas.microsoft.com/office/powerpoint/2010/main" val="402169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E45FB-33D1-48C3-AC2F-B75364591FC8}" type="datetime1">
              <a:rPr lang="el-GR" smtClean="0"/>
              <a:t>26/3/2025</a:t>
            </a:fld>
            <a:endParaRPr lang="el-G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BIOSOIL </a:t>
            </a:r>
            <a:endParaRPr lang="el-G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E50B783-B644-4DDF-B5D0-920B2B823B30}" type="slidenum">
              <a:rPr lang="el-GR" smtClean="0"/>
              <a:t>‹#›</a:t>
            </a:fld>
            <a:endParaRPr lang="el-G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3475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Θέση κειμένου 5">
            <a:extLst>
              <a:ext uri="{FF2B5EF4-FFF2-40B4-BE49-F238E27FC236}">
                <a16:creationId xmlns:a16="http://schemas.microsoft.com/office/drawing/2014/main" id="{EFB6DFA1-4A68-0300-85FB-2084E3066775}"/>
              </a:ext>
            </a:extLst>
          </p:cNvPr>
          <p:cNvSpPr>
            <a:spLocks noGrp="1"/>
          </p:cNvSpPr>
          <p:nvPr>
            <p:ph type="subTitle" idx="1"/>
          </p:nvPr>
        </p:nvSpPr>
        <p:spPr>
          <a:xfrm>
            <a:off x="1158148" y="5046171"/>
            <a:ext cx="5517659" cy="632734"/>
          </a:xfrm>
        </p:spPr>
        <p:txBody>
          <a:bodyPr vert="horz" lIns="91440" tIns="45720" rIns="91440" bIns="45720" rtlCol="0">
            <a:noAutofit/>
          </a:bodyPr>
          <a:lstStyle/>
          <a:p>
            <a:pPr>
              <a:spcBef>
                <a:spcPts val="600"/>
              </a:spcBef>
            </a:pPr>
            <a:r>
              <a:rPr lang="el-GR" sz="1800" i="1" cap="none" dirty="0">
                <a:solidFill>
                  <a:schemeClr val="tx1">
                    <a:lumMod val="85000"/>
                    <a:lumOff val="15000"/>
                  </a:schemeClr>
                </a:solidFill>
              </a:rPr>
              <a:t>Θεσσαλονίκη, </a:t>
            </a:r>
            <a:r>
              <a:rPr lang="en-US" sz="1800" i="1" cap="none" dirty="0">
                <a:solidFill>
                  <a:schemeClr val="tx1">
                    <a:lumMod val="85000"/>
                    <a:lumOff val="15000"/>
                  </a:schemeClr>
                </a:solidFill>
              </a:rPr>
              <a:t>10</a:t>
            </a:r>
            <a:r>
              <a:rPr lang="el-GR" sz="1800" i="1" cap="none" dirty="0">
                <a:solidFill>
                  <a:schemeClr val="tx1">
                    <a:lumMod val="85000"/>
                    <a:lumOff val="15000"/>
                  </a:schemeClr>
                </a:solidFill>
              </a:rPr>
              <a:t> Φεβρουαρίου 202</a:t>
            </a:r>
            <a:r>
              <a:rPr lang="en-US" sz="1800" i="1" cap="none" dirty="0">
                <a:solidFill>
                  <a:schemeClr val="tx1">
                    <a:lumMod val="85000"/>
                    <a:lumOff val="15000"/>
                  </a:schemeClr>
                </a:solidFill>
              </a:rPr>
              <a:t>5</a:t>
            </a:r>
            <a:r>
              <a:rPr lang="el-GR" sz="1800" i="1" cap="none" dirty="0">
                <a:solidFill>
                  <a:schemeClr val="tx1">
                    <a:lumMod val="85000"/>
                    <a:lumOff val="15000"/>
                  </a:schemeClr>
                </a:solidFill>
              </a:rPr>
              <a:t> </a:t>
            </a:r>
          </a:p>
          <a:p>
            <a:pPr>
              <a:spcBef>
                <a:spcPts val="600"/>
              </a:spcBef>
            </a:pPr>
            <a:r>
              <a:rPr lang="el-GR" sz="1800" i="1" cap="none" dirty="0">
                <a:solidFill>
                  <a:schemeClr val="tx1">
                    <a:lumMod val="85000"/>
                    <a:lumOff val="15000"/>
                  </a:schemeClr>
                </a:solidFill>
              </a:rPr>
              <a:t>Χριστίνα Εμμανουήλ</a:t>
            </a:r>
          </a:p>
          <a:p>
            <a:pPr>
              <a:spcBef>
                <a:spcPts val="600"/>
              </a:spcBef>
            </a:pPr>
            <a:r>
              <a:rPr lang="el-GR" sz="1800" i="1" cap="none" dirty="0">
                <a:solidFill>
                  <a:schemeClr val="tx1">
                    <a:lumMod val="85000"/>
                    <a:lumOff val="15000"/>
                  </a:schemeClr>
                </a:solidFill>
              </a:rPr>
              <a:t>Μέλος ΕΔΙΠ, ΤΜΧΑ ΑΠΘ</a:t>
            </a:r>
          </a:p>
        </p:txBody>
      </p:sp>
      <p:sp>
        <p:nvSpPr>
          <p:cNvPr id="10" name="Θέση αριθμού διαφάνειας 9">
            <a:extLst>
              <a:ext uri="{FF2B5EF4-FFF2-40B4-BE49-F238E27FC236}">
                <a16:creationId xmlns:a16="http://schemas.microsoft.com/office/drawing/2014/main" id="{DEA5684E-BA00-9A64-B5F8-032277AB7036}"/>
              </a:ext>
            </a:extLst>
          </p:cNvPr>
          <p:cNvSpPr>
            <a:spLocks noGrp="1"/>
          </p:cNvSpPr>
          <p:nvPr>
            <p:ph type="sldNum" sz="quarter" idx="12"/>
          </p:nvPr>
        </p:nvSpPr>
        <p:spPr/>
        <p:txBody>
          <a:bodyPr/>
          <a:lstStyle/>
          <a:p>
            <a:fld id="{0E50B783-B644-4DDF-B5D0-920B2B823B30}" type="slidenum">
              <a:rPr lang="el-GR" smtClean="0"/>
              <a:t>1</a:t>
            </a:fld>
            <a:endParaRPr lang="el-GR"/>
          </a:p>
        </p:txBody>
      </p:sp>
      <p:pic>
        <p:nvPicPr>
          <p:cNvPr id="4" name="Εικόνα 3" descr="Εικόνα που περιέχει φυτό, εξωτερικός χώρος/ύπαιθρος, βότανο, χορτάρι&#10;&#10;Περιγραφή που δημιουργήθηκε αυτόματα">
            <a:extLst>
              <a:ext uri="{FF2B5EF4-FFF2-40B4-BE49-F238E27FC236}">
                <a16:creationId xmlns:a16="http://schemas.microsoft.com/office/drawing/2014/main" id="{2679A502-C7D9-0367-1898-076A6EB1A7B7}"/>
              </a:ext>
            </a:extLst>
          </p:cNvPr>
          <p:cNvPicPr>
            <a:picLocks noChangeAspect="1"/>
          </p:cNvPicPr>
          <p:nvPr/>
        </p:nvPicPr>
        <p:blipFill>
          <a:blip r:embed="rId2"/>
          <a:stretch>
            <a:fillRect/>
          </a:stretch>
        </p:blipFill>
        <p:spPr>
          <a:xfrm>
            <a:off x="8555355" y="1737359"/>
            <a:ext cx="2737485" cy="4114800"/>
          </a:xfrm>
          <a:prstGeom prst="rect">
            <a:avLst/>
          </a:prstGeom>
        </p:spPr>
      </p:pic>
      <p:pic>
        <p:nvPicPr>
          <p:cNvPr id="5" name="Εικόνα 4" descr="Εικόνα που περιέχει παιδική τέχνη, clipart&#10;&#10;Περιγραφή που δημιουργήθηκε αυτόματα">
            <a:extLst>
              <a:ext uri="{FF2B5EF4-FFF2-40B4-BE49-F238E27FC236}">
                <a16:creationId xmlns:a16="http://schemas.microsoft.com/office/drawing/2014/main" id="{A4766B9A-5838-5D64-0547-DEA541E072E4}"/>
              </a:ext>
            </a:extLst>
          </p:cNvPr>
          <p:cNvPicPr>
            <a:picLocks noChangeAspect="1"/>
          </p:cNvPicPr>
          <p:nvPr/>
        </p:nvPicPr>
        <p:blipFill>
          <a:blip r:embed="rId3"/>
          <a:stretch>
            <a:fillRect/>
          </a:stretch>
        </p:blipFill>
        <p:spPr>
          <a:xfrm>
            <a:off x="7830502" y="731520"/>
            <a:ext cx="847725" cy="800100"/>
          </a:xfrm>
          <a:prstGeom prst="rect">
            <a:avLst/>
          </a:prstGeom>
        </p:spPr>
      </p:pic>
      <p:pic>
        <p:nvPicPr>
          <p:cNvPr id="11" name="Εικόνα 10" descr="A picture containing text, font, logo, symbol&#10;&#10;Description automatically generated">
            <a:extLst>
              <a:ext uri="{FF2B5EF4-FFF2-40B4-BE49-F238E27FC236}">
                <a16:creationId xmlns:a16="http://schemas.microsoft.com/office/drawing/2014/main" id="{CFCD547B-791E-C9A3-0A8D-2D628703286E}"/>
              </a:ext>
            </a:extLst>
          </p:cNvPr>
          <p:cNvPicPr>
            <a:picLocks noChangeAspect="1"/>
          </p:cNvPicPr>
          <p:nvPr/>
        </p:nvPicPr>
        <p:blipFill>
          <a:blip r:embed="rId4"/>
          <a:stretch>
            <a:fillRect/>
          </a:stretch>
        </p:blipFill>
        <p:spPr>
          <a:xfrm>
            <a:off x="9740265" y="866844"/>
            <a:ext cx="1552575" cy="800100"/>
          </a:xfrm>
          <a:prstGeom prst="rect">
            <a:avLst/>
          </a:prstGeom>
        </p:spPr>
      </p:pic>
      <p:pic>
        <p:nvPicPr>
          <p:cNvPr id="12" name="Εικόνα 11" descr="Πράσινο Ταμείο | LIFE GRECABAT">
            <a:extLst>
              <a:ext uri="{FF2B5EF4-FFF2-40B4-BE49-F238E27FC236}">
                <a16:creationId xmlns:a16="http://schemas.microsoft.com/office/drawing/2014/main" id="{D08E0569-A58F-AAC0-D5CD-CCD2F8978FF8}"/>
              </a:ext>
            </a:extLst>
          </p:cNvPr>
          <p:cNvPicPr>
            <a:picLocks noChangeAspect="1"/>
          </p:cNvPicPr>
          <p:nvPr/>
        </p:nvPicPr>
        <p:blipFill>
          <a:blip r:embed="rId5"/>
          <a:stretch>
            <a:fillRect/>
          </a:stretch>
        </p:blipFill>
        <p:spPr>
          <a:xfrm>
            <a:off x="8759190" y="866844"/>
            <a:ext cx="819150" cy="819150"/>
          </a:xfrm>
          <a:prstGeom prst="rect">
            <a:avLst/>
          </a:prstGeom>
        </p:spPr>
      </p:pic>
      <p:sp>
        <p:nvSpPr>
          <p:cNvPr id="13" name="Τίτλος 12">
            <a:extLst>
              <a:ext uri="{FF2B5EF4-FFF2-40B4-BE49-F238E27FC236}">
                <a16:creationId xmlns:a16="http://schemas.microsoft.com/office/drawing/2014/main" id="{AA15BD52-D7A0-3CFF-E3B3-8CABDB87F0DB}"/>
              </a:ext>
            </a:extLst>
          </p:cNvPr>
          <p:cNvSpPr>
            <a:spLocks noGrp="1"/>
          </p:cNvSpPr>
          <p:nvPr>
            <p:ph type="ctrTitle"/>
          </p:nvPr>
        </p:nvSpPr>
        <p:spPr>
          <a:xfrm>
            <a:off x="1097280" y="758952"/>
            <a:ext cx="7296150" cy="3566160"/>
          </a:xfrm>
        </p:spPr>
        <p:txBody>
          <a:bodyPr/>
          <a:lstStyle/>
          <a:p>
            <a:br>
              <a:rPr lang="el-GR" sz="2800" b="0" i="0" u="none" strike="noStrike" baseline="0" dirty="0">
                <a:solidFill>
                  <a:srgbClr val="000000"/>
                </a:solidFill>
                <a:latin typeface="Aptos" panose="020B0004020202020204" pitchFamily="34" charset="0"/>
              </a:rPr>
            </a:br>
            <a:r>
              <a:rPr lang="el-GR" sz="2800" b="0" i="0" u="none" strike="noStrike" baseline="0" dirty="0">
                <a:solidFill>
                  <a:srgbClr val="000000"/>
                </a:solidFill>
                <a:latin typeface="Aptos" panose="020B0004020202020204" pitchFamily="34" charset="0"/>
              </a:rPr>
              <a:t> </a:t>
            </a:r>
            <a:r>
              <a:rPr lang="el-GR" sz="3200" b="0" i="0" u="none" strike="noStrike" baseline="0" dirty="0">
                <a:solidFill>
                  <a:srgbClr val="000000"/>
                </a:solidFill>
                <a:latin typeface="Aptos" panose="020B0004020202020204" pitchFamily="34" charset="0"/>
              </a:rPr>
              <a:t>Μη χημικά λιπάσματα από </a:t>
            </a:r>
            <a:r>
              <a:rPr lang="el-GR" sz="3200" b="0" i="0" u="none" strike="noStrike" baseline="0" dirty="0" err="1">
                <a:solidFill>
                  <a:srgbClr val="000000"/>
                </a:solidFill>
                <a:latin typeface="Aptos" panose="020B0004020202020204" pitchFamily="34" charset="0"/>
              </a:rPr>
              <a:t>βιοδιασπάσιμα</a:t>
            </a:r>
            <a:r>
              <a:rPr lang="el-GR" sz="3200" b="0" i="0" u="none" strike="noStrike" baseline="0" dirty="0">
                <a:solidFill>
                  <a:srgbClr val="000000"/>
                </a:solidFill>
                <a:latin typeface="Aptos" panose="020B0004020202020204" pitchFamily="34" charset="0"/>
              </a:rPr>
              <a:t> υποστρώματα </a:t>
            </a:r>
            <a:br>
              <a:rPr lang="el-GR" sz="2800" b="0" i="0" u="none" strike="noStrike" baseline="0" dirty="0">
                <a:solidFill>
                  <a:srgbClr val="000000"/>
                </a:solidFill>
                <a:latin typeface="Aptos" panose="020B0004020202020204" pitchFamily="34" charset="0"/>
              </a:rPr>
            </a:br>
            <a:r>
              <a:rPr lang="el-GR" sz="2800" b="0" i="0" u="none" strike="noStrike" baseline="0" dirty="0">
                <a:solidFill>
                  <a:srgbClr val="000000"/>
                </a:solidFill>
                <a:latin typeface="Aptos" panose="020B0004020202020204" pitchFamily="34" charset="0"/>
              </a:rPr>
              <a:t>η λύση στη βιώσιμη διαχείριση </a:t>
            </a:r>
            <a:br>
              <a:rPr lang="el-GR" sz="2800" b="0" i="0" u="none" strike="noStrike" baseline="0" dirty="0">
                <a:solidFill>
                  <a:srgbClr val="000000"/>
                </a:solidFill>
                <a:latin typeface="Aptos" panose="020B0004020202020204" pitchFamily="34" charset="0"/>
              </a:rPr>
            </a:br>
            <a:r>
              <a:rPr lang="el-GR" sz="2800" b="0" i="0" u="none" strike="noStrike" baseline="0" dirty="0" err="1">
                <a:solidFill>
                  <a:srgbClr val="000000"/>
                </a:solidFill>
                <a:latin typeface="Aptos" panose="020B0004020202020204" pitchFamily="34" charset="0"/>
              </a:rPr>
              <a:t>βιοδιασπάσιμων</a:t>
            </a:r>
            <a:r>
              <a:rPr lang="el-GR" sz="2800" b="0" i="0" u="none" strike="noStrike" baseline="0" dirty="0">
                <a:solidFill>
                  <a:srgbClr val="000000"/>
                </a:solidFill>
                <a:latin typeface="Aptos" panose="020B0004020202020204" pitchFamily="34" charset="0"/>
              </a:rPr>
              <a:t> αποβλήτων;</a:t>
            </a:r>
            <a:r>
              <a:rPr lang="el-GR" sz="1800" b="0" i="0" u="none" strike="noStrike" baseline="0" dirty="0">
                <a:solidFill>
                  <a:srgbClr val="000000"/>
                </a:solidFill>
                <a:latin typeface="Aptos" panose="020B0004020202020204" pitchFamily="34" charset="0"/>
              </a:rPr>
              <a:t>	</a:t>
            </a:r>
            <a:br>
              <a:rPr lang="el-GR" sz="1800" b="0" i="0" u="none" strike="noStrike" baseline="0" dirty="0">
                <a:solidFill>
                  <a:srgbClr val="000000"/>
                </a:solidFill>
                <a:latin typeface="Aptos" panose="020B0004020202020204" pitchFamily="34" charset="0"/>
              </a:rPr>
            </a:br>
            <a:endParaRPr lang="el-GR" dirty="0"/>
          </a:p>
        </p:txBody>
      </p:sp>
    </p:spTree>
    <p:extLst>
      <p:ext uri="{BB962C8B-B14F-4D97-AF65-F5344CB8AC3E}">
        <p14:creationId xmlns:p14="http://schemas.microsoft.com/office/powerpoint/2010/main" val="3904759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E43B0-81E4-C72F-B979-1BE75F98C7D4}"/>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944B0DA4-3A01-9AD6-41D0-27D5675487AE}"/>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10</a:t>
            </a:fld>
            <a:endParaRPr lang="el-GR"/>
          </a:p>
        </p:txBody>
      </p:sp>
      <p:sp>
        <p:nvSpPr>
          <p:cNvPr id="10" name="TextBox 9">
            <a:extLst>
              <a:ext uri="{FF2B5EF4-FFF2-40B4-BE49-F238E27FC236}">
                <a16:creationId xmlns:a16="http://schemas.microsoft.com/office/drawing/2014/main" id="{7EB19B7C-CCA7-2EA9-97F9-F09B171A6FAB}"/>
              </a:ext>
            </a:extLst>
          </p:cNvPr>
          <p:cNvSpPr txBox="1"/>
          <p:nvPr/>
        </p:nvSpPr>
        <p:spPr>
          <a:xfrm>
            <a:off x="398524" y="1855045"/>
            <a:ext cx="6094428" cy="369332"/>
          </a:xfrm>
          <a:prstGeom prst="rect">
            <a:avLst/>
          </a:prstGeom>
          <a:solidFill>
            <a:schemeClr val="accent1"/>
          </a:solidFill>
        </p:spPr>
        <p:txBody>
          <a:bodyPr wrap="square">
            <a:spAutoFit/>
          </a:bodyPr>
          <a:lstStyle/>
          <a:p>
            <a:r>
              <a:rPr lang="el-GR" dirty="0" err="1">
                <a:solidFill>
                  <a:schemeClr val="bg1"/>
                </a:solidFill>
                <a:latin typeface="Arial Narrow" panose="020B0606020202030204" pitchFamily="34" charset="0"/>
                <a:cs typeface="Times New Roman" panose="02020603050405020304" pitchFamily="18" charset="0"/>
              </a:rPr>
              <a:t>Ενωσιακό</a:t>
            </a:r>
            <a:r>
              <a:rPr lang="el-GR" dirty="0">
                <a:solidFill>
                  <a:schemeClr val="bg1"/>
                </a:solidFill>
                <a:latin typeface="Arial Narrow" panose="020B0606020202030204" pitchFamily="34" charset="0"/>
                <a:cs typeface="Times New Roman" panose="02020603050405020304" pitchFamily="18" charset="0"/>
              </a:rPr>
              <a:t> θεσμικό πλαίσιο και </a:t>
            </a:r>
            <a:r>
              <a:rPr lang="el-GR" dirty="0" err="1">
                <a:solidFill>
                  <a:schemeClr val="bg1"/>
                </a:solidFill>
                <a:latin typeface="Arial Narrow" panose="020B0606020202030204" pitchFamily="34" charset="0"/>
                <a:cs typeface="Times New Roman" panose="02020603050405020304" pitchFamily="18" charset="0"/>
              </a:rPr>
              <a:t>ΚΟικ</a:t>
            </a:r>
            <a:r>
              <a:rPr lang="el-GR" dirty="0">
                <a:solidFill>
                  <a:schemeClr val="bg1"/>
                </a:solidFill>
                <a:latin typeface="Arial Narrow" panose="020B0606020202030204" pitchFamily="34" charset="0"/>
                <a:cs typeface="Times New Roman" panose="02020603050405020304" pitchFamily="18" charset="0"/>
              </a:rPr>
              <a:t> </a:t>
            </a:r>
          </a:p>
        </p:txBody>
      </p:sp>
      <p:sp>
        <p:nvSpPr>
          <p:cNvPr id="12" name="Τίτλος 1">
            <a:extLst>
              <a:ext uri="{FF2B5EF4-FFF2-40B4-BE49-F238E27FC236}">
                <a16:creationId xmlns:a16="http://schemas.microsoft.com/office/drawing/2014/main" id="{EA243BED-DE57-33A1-E814-7141B0DECCCB}"/>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t>H </a:t>
            </a:r>
            <a:r>
              <a:rPr lang="el-GR" sz="3200" dirty="0"/>
              <a:t>παραγωγή αστικών αποβλήτων ως κατεξοχήν τομέας εφαρμογής </a:t>
            </a:r>
            <a:r>
              <a:rPr lang="el-GR" sz="3200" dirty="0" err="1"/>
              <a:t>ΚΟικ</a:t>
            </a:r>
            <a:endParaRPr lang="en-US" sz="3200" dirty="0"/>
          </a:p>
        </p:txBody>
      </p:sp>
      <p:sp>
        <p:nvSpPr>
          <p:cNvPr id="3" name="TextBox 2">
            <a:extLst>
              <a:ext uri="{FF2B5EF4-FFF2-40B4-BE49-F238E27FC236}">
                <a16:creationId xmlns:a16="http://schemas.microsoft.com/office/drawing/2014/main" id="{12C929D0-0975-FC5F-B7CD-FFBEAEECE3A9}"/>
              </a:ext>
            </a:extLst>
          </p:cNvPr>
          <p:cNvSpPr txBox="1"/>
          <p:nvPr/>
        </p:nvSpPr>
        <p:spPr>
          <a:xfrm>
            <a:off x="398524" y="2240366"/>
            <a:ext cx="11511536" cy="2031325"/>
          </a:xfrm>
          <a:prstGeom prst="rect">
            <a:avLst/>
          </a:prstGeom>
          <a:noFill/>
        </p:spPr>
        <p:txBody>
          <a:bodyPr wrap="square">
            <a:spAutoFit/>
          </a:bodyPr>
          <a:lstStyle/>
          <a:p>
            <a:pPr marL="285750" indent="-285750" algn="just">
              <a:buFont typeface="Arial" panose="020B0604020202020204" pitchFamily="34" charset="0"/>
              <a:buChar char="•"/>
            </a:pPr>
            <a:r>
              <a:rPr lang="el-GR" dirty="0"/>
              <a:t>Επιπλέον η Οδηγία απαιτεί</a:t>
            </a:r>
          </a:p>
          <a:p>
            <a:pPr algn="just"/>
            <a:r>
              <a:rPr lang="el-GR" dirty="0"/>
              <a:t>-να θεσπιστεί ένα αποτελεσματικό σύστημα ποιοτικού ελέγχου και </a:t>
            </a:r>
            <a:r>
              <a:rPr lang="el-GR" dirty="0" err="1"/>
              <a:t>ανιχνευσιμότητας</a:t>
            </a:r>
            <a:r>
              <a:rPr lang="el-GR" dirty="0"/>
              <a:t> των ΑΣΑ που θάβονται (δηλαδή ποιος Δήμος παράγει τι)</a:t>
            </a:r>
          </a:p>
          <a:p>
            <a:pPr algn="just"/>
            <a:r>
              <a:rPr lang="el-GR" dirty="0"/>
              <a:t>-να συντάσσονται από την Ευρωπαϊκή Επιτροπή και τον ΕΟΠ εκθέσεις έγκαιρης προειδοποίησης για τον εντοπισμό ανεπαρκειών και για προτεινόμενες δράσεις</a:t>
            </a:r>
          </a:p>
          <a:p>
            <a:pPr algn="just"/>
            <a:r>
              <a:rPr lang="el-GR" dirty="0"/>
              <a:t>-να προκρίνονται οικονομικά και άλλα μέσα για να εφαρμοστεί η ιεράρχηση της διαχείρισης των ΑΣΑ. Αυτά για παράδειγμα μπορεί να είναι τα προγράμματα ΠΟΠ ή ανταποδοτικής ανακύκλωσης</a:t>
            </a:r>
          </a:p>
        </p:txBody>
      </p:sp>
      <p:sp>
        <p:nvSpPr>
          <p:cNvPr id="2" name="TextBox 1">
            <a:extLst>
              <a:ext uri="{FF2B5EF4-FFF2-40B4-BE49-F238E27FC236}">
                <a16:creationId xmlns:a16="http://schemas.microsoft.com/office/drawing/2014/main" id="{A6C89B5F-2608-F496-DAEE-B2F2BB49A01C}"/>
              </a:ext>
            </a:extLst>
          </p:cNvPr>
          <p:cNvSpPr txBox="1"/>
          <p:nvPr/>
        </p:nvSpPr>
        <p:spPr>
          <a:xfrm>
            <a:off x="398524" y="4299202"/>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Ελληνικό θεσμικό πλαίσιο και </a:t>
            </a:r>
            <a:r>
              <a:rPr lang="el-GR" dirty="0" err="1">
                <a:solidFill>
                  <a:schemeClr val="bg1"/>
                </a:solidFill>
                <a:latin typeface="Arial Narrow" panose="020B0606020202030204" pitchFamily="34" charset="0"/>
                <a:cs typeface="Times New Roman" panose="02020603050405020304" pitchFamily="18" charset="0"/>
              </a:rPr>
              <a:t>ΚΟικ</a:t>
            </a:r>
            <a:r>
              <a:rPr lang="el-GR" dirty="0">
                <a:solidFill>
                  <a:schemeClr val="bg1"/>
                </a:solidFill>
                <a:latin typeface="Arial Narrow" panose="020B0606020202030204" pitchFamily="34" charset="0"/>
                <a:cs typeface="Times New Roman" panose="02020603050405020304" pitchFamily="18" charset="0"/>
              </a:rPr>
              <a:t> </a:t>
            </a:r>
          </a:p>
        </p:txBody>
      </p:sp>
      <p:sp>
        <p:nvSpPr>
          <p:cNvPr id="4" name="TextBox 3">
            <a:extLst>
              <a:ext uri="{FF2B5EF4-FFF2-40B4-BE49-F238E27FC236}">
                <a16:creationId xmlns:a16="http://schemas.microsoft.com/office/drawing/2014/main" id="{6CEF7684-1A8B-6DF8-6D11-9F6D72770CD1}"/>
              </a:ext>
            </a:extLst>
          </p:cNvPr>
          <p:cNvSpPr txBox="1"/>
          <p:nvPr/>
        </p:nvSpPr>
        <p:spPr>
          <a:xfrm>
            <a:off x="208024" y="4696045"/>
            <a:ext cx="11511536" cy="2031325"/>
          </a:xfrm>
          <a:prstGeom prst="rect">
            <a:avLst/>
          </a:prstGeom>
          <a:noFill/>
        </p:spPr>
        <p:txBody>
          <a:bodyPr wrap="square">
            <a:spAutoFit/>
          </a:bodyPr>
          <a:lstStyle/>
          <a:p>
            <a:pPr marL="285750" indent="-285750" algn="just">
              <a:buFont typeface="Arial" panose="020B0604020202020204" pitchFamily="34" charset="0"/>
              <a:buChar char="•"/>
            </a:pPr>
            <a:r>
              <a:rPr lang="el-GR" dirty="0"/>
              <a:t>Στον απόηχο των παραπάνω (και πολλών ακόμα….) ψηφίστηκε ο πολύ σημαντικός Ν 4819/2021 με τον εντυπωσιακό τίτλο «Ολοκληρωμένο πλαίσιο για τη διαχείριση των αποβλήτων Ενσωμάτωση των Οδηγιών 2018/ 851 και 2018/852 του Ευρωπαϊκού Κοινοβουλίου και του Συμβουλίου της 30ής Μαΐου 2018 για την τροποποίηση της Οδηγίας 2008/98/ΕΚ περί αποβλήτων και της Οδηγίας 94/62/ΕΚ περί συσκευασιών και απορριμμάτων συσκευασιών, πλαίσιο  οργάνωσης του Ελληνικού Οργανισμού Ανακύκλωσης, διατάξεις για τα πλαστικά προϊόντα και  την προστασία του φυσικού περιβάλλοντος, χωροταξικές πολεοδομικές, ενεργειακές και συναφείς επείγουσες ρυθμίσεις» (ΦΕΚ 129/Α/23-7-2021)</a:t>
            </a:r>
          </a:p>
        </p:txBody>
      </p:sp>
    </p:spTree>
    <p:extLst>
      <p:ext uri="{BB962C8B-B14F-4D97-AF65-F5344CB8AC3E}">
        <p14:creationId xmlns:p14="http://schemas.microsoft.com/office/powerpoint/2010/main" val="1747619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6EE74-BC85-83DC-55DA-1B779F65A286}"/>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5452A967-B49E-999D-8060-BB3D625B8062}"/>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11</a:t>
            </a:fld>
            <a:endParaRPr lang="el-GR"/>
          </a:p>
        </p:txBody>
      </p:sp>
      <p:sp>
        <p:nvSpPr>
          <p:cNvPr id="10" name="TextBox 9">
            <a:extLst>
              <a:ext uri="{FF2B5EF4-FFF2-40B4-BE49-F238E27FC236}">
                <a16:creationId xmlns:a16="http://schemas.microsoft.com/office/drawing/2014/main" id="{4943761E-D992-C1FD-4C07-EA755BB94FD6}"/>
              </a:ext>
            </a:extLst>
          </p:cNvPr>
          <p:cNvSpPr txBox="1"/>
          <p:nvPr/>
        </p:nvSpPr>
        <p:spPr>
          <a:xfrm>
            <a:off x="398524" y="1855045"/>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Ελληνικό θεσμικό πλαίσιο και </a:t>
            </a:r>
            <a:r>
              <a:rPr lang="el-GR" dirty="0" err="1">
                <a:solidFill>
                  <a:schemeClr val="bg1"/>
                </a:solidFill>
                <a:latin typeface="Arial Narrow" panose="020B0606020202030204" pitchFamily="34" charset="0"/>
                <a:cs typeface="Times New Roman" panose="02020603050405020304" pitchFamily="18" charset="0"/>
              </a:rPr>
              <a:t>ΚΟικ</a:t>
            </a:r>
            <a:r>
              <a:rPr lang="el-GR" dirty="0">
                <a:solidFill>
                  <a:schemeClr val="bg1"/>
                </a:solidFill>
                <a:latin typeface="Arial Narrow" panose="020B0606020202030204" pitchFamily="34" charset="0"/>
                <a:cs typeface="Times New Roman" panose="02020603050405020304" pitchFamily="18" charset="0"/>
              </a:rPr>
              <a:t> </a:t>
            </a:r>
          </a:p>
        </p:txBody>
      </p:sp>
      <p:sp>
        <p:nvSpPr>
          <p:cNvPr id="12" name="Τίτλος 1">
            <a:extLst>
              <a:ext uri="{FF2B5EF4-FFF2-40B4-BE49-F238E27FC236}">
                <a16:creationId xmlns:a16="http://schemas.microsoft.com/office/drawing/2014/main" id="{2D190586-1A76-4A26-B4DC-476FC860C30A}"/>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t>H </a:t>
            </a:r>
            <a:r>
              <a:rPr lang="el-GR" sz="3200" dirty="0"/>
              <a:t>παραγωγή αστικών αποβλήτων ως κατεξοχήν τομέας εφαρμογής </a:t>
            </a:r>
            <a:r>
              <a:rPr lang="el-GR" sz="3200" dirty="0" err="1"/>
              <a:t>ΚΟικ</a:t>
            </a:r>
            <a:endParaRPr lang="en-US" sz="3200" dirty="0"/>
          </a:p>
        </p:txBody>
      </p:sp>
      <p:sp>
        <p:nvSpPr>
          <p:cNvPr id="3" name="TextBox 2">
            <a:extLst>
              <a:ext uri="{FF2B5EF4-FFF2-40B4-BE49-F238E27FC236}">
                <a16:creationId xmlns:a16="http://schemas.microsoft.com/office/drawing/2014/main" id="{B143DB36-44FA-AC44-CC8E-6361B0431C94}"/>
              </a:ext>
            </a:extLst>
          </p:cNvPr>
          <p:cNvSpPr txBox="1"/>
          <p:nvPr/>
        </p:nvSpPr>
        <p:spPr>
          <a:xfrm>
            <a:off x="398524" y="2240366"/>
            <a:ext cx="11511536" cy="3693319"/>
          </a:xfrm>
          <a:prstGeom prst="rect">
            <a:avLst/>
          </a:prstGeom>
          <a:noFill/>
        </p:spPr>
        <p:txBody>
          <a:bodyPr wrap="square">
            <a:spAutoFit/>
          </a:bodyPr>
          <a:lstStyle/>
          <a:p>
            <a:pPr marL="285750" indent="-285750" algn="just">
              <a:buFont typeface="Arial" panose="020B0604020202020204" pitchFamily="34" charset="0"/>
              <a:buChar char="•"/>
            </a:pPr>
            <a:r>
              <a:rPr lang="el-GR" dirty="0"/>
              <a:t>Ανάμεσα στα πολλά άλλα ρηξικέλευθα που ο Νόμος προτείνει (και που με την ψήφισή του έχουν γίνει νόμος του </a:t>
            </a:r>
          </a:p>
          <a:p>
            <a:pPr algn="just"/>
            <a:r>
              <a:rPr lang="el-GR" dirty="0"/>
              <a:t>κράτους) αξίζει να σημειώσουμε το άρθρο 37 </a:t>
            </a:r>
          </a:p>
          <a:p>
            <a:pPr marL="285750" indent="-285750" algn="just">
              <a:buFont typeface="Arial" panose="020B0604020202020204" pitchFamily="34" charset="0"/>
              <a:buChar char="•"/>
            </a:pPr>
            <a:r>
              <a:rPr lang="el-GR" dirty="0"/>
              <a:t>Σύμφωνα με αυτό</a:t>
            </a:r>
          </a:p>
          <a:p>
            <a:pPr algn="just"/>
            <a:r>
              <a:rPr lang="el-GR" dirty="0"/>
              <a:t>-από 1/1/2023 οι ΟΤΑ α βαθμού με &gt; 20000 κατοίκους, εάν διαθέτουν ΜΕΒΑ, υποχρεούνται να εφαρμόσουν σύστημα ΠΟΠ για επιχειρήσεις μαζικής εστίασης</a:t>
            </a:r>
          </a:p>
          <a:p>
            <a:pPr algn="just"/>
            <a:r>
              <a:rPr lang="el-GR" dirty="0"/>
              <a:t>-από 1/1/2023 οι ΟΤΑ α βαθμού με &gt; 10000 κατοίκους υποχρεούνται να εφαρμόσουν σύστημα ΠΟΠ για ξενοδοχεία &gt;100 κλινών και για βιομηχανικές εγκαταστάσεις</a:t>
            </a:r>
          </a:p>
          <a:p>
            <a:pPr algn="just"/>
            <a:r>
              <a:rPr lang="el-GR" dirty="0"/>
              <a:t>-από 1/1/2023 οι ΟΤΑ α βαθμού με &gt; 100000 κατοίκους υποχρεούνται να εφαρμόσουν σύστημα ΠΟΠ </a:t>
            </a:r>
          </a:p>
          <a:p>
            <a:pPr algn="just"/>
            <a:r>
              <a:rPr lang="el-GR" dirty="0"/>
              <a:t>-από 1/1/2028 οι ΟΤΑ α βαθμού με &gt; 20000 κατοίκους υποχρεούνται να εφαρμόσουν σύστημα ΠΟΠ</a:t>
            </a:r>
          </a:p>
          <a:p>
            <a:pPr marL="285750" indent="-285750" algn="just">
              <a:buFont typeface="Arial" panose="020B0604020202020204" pitchFamily="34" charset="0"/>
              <a:buChar char="•"/>
            </a:pPr>
            <a:r>
              <a:rPr lang="el-GR" dirty="0"/>
              <a:t>Επιπλέον σημειώνουμε πως έχει ενσωματωθεί η αναθεώρηση 2018/850/ΕΕ μέσω της ΥΑ ΥΠΕΝ/ΔΔΑ/90439/1846/2021 δηλαδή είναι μπροστά μας ο στόχος </a:t>
            </a:r>
            <a:r>
              <a:rPr lang="el-GR" dirty="0">
                <a:solidFill>
                  <a:srgbClr val="FF0000"/>
                </a:solidFill>
              </a:rPr>
              <a:t>από το 2030 και μετά μόνο 10% των ΑΣΑ που παράγονται μέσα στο ίδιο έτος μπορούν να ταφούν σε ΧΥΤ</a:t>
            </a:r>
          </a:p>
          <a:p>
            <a:pPr algn="just"/>
            <a:endParaRPr lang="el-GR" dirty="0"/>
          </a:p>
        </p:txBody>
      </p:sp>
    </p:spTree>
    <p:extLst>
      <p:ext uri="{BB962C8B-B14F-4D97-AF65-F5344CB8AC3E}">
        <p14:creationId xmlns:p14="http://schemas.microsoft.com/office/powerpoint/2010/main" val="268118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85E91-4FC3-1EBD-E3E1-C122E1CA6D75}"/>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16D311E7-76E6-43CF-0ECC-D356BE374C35}"/>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12</a:t>
            </a:fld>
            <a:endParaRPr lang="el-GR"/>
          </a:p>
        </p:txBody>
      </p:sp>
      <p:sp>
        <p:nvSpPr>
          <p:cNvPr id="12" name="Τίτλος 1">
            <a:extLst>
              <a:ext uri="{FF2B5EF4-FFF2-40B4-BE49-F238E27FC236}">
                <a16:creationId xmlns:a16="http://schemas.microsoft.com/office/drawing/2014/main" id="{468673BB-BA73-78EB-555A-55F4EAC70185}"/>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Ποια είναι η κατάσταση στην Ελλάδα σήμερα;</a:t>
            </a:r>
            <a:endParaRPr lang="en-US" sz="3200" dirty="0"/>
          </a:p>
        </p:txBody>
      </p:sp>
      <p:sp>
        <p:nvSpPr>
          <p:cNvPr id="3" name="TextBox 2">
            <a:extLst>
              <a:ext uri="{FF2B5EF4-FFF2-40B4-BE49-F238E27FC236}">
                <a16:creationId xmlns:a16="http://schemas.microsoft.com/office/drawing/2014/main" id="{CD534738-2D5E-3A25-1311-9ABE9684C466}"/>
              </a:ext>
            </a:extLst>
          </p:cNvPr>
          <p:cNvSpPr txBox="1"/>
          <p:nvPr/>
        </p:nvSpPr>
        <p:spPr>
          <a:xfrm>
            <a:off x="5692140" y="2240366"/>
            <a:ext cx="6217920" cy="1754326"/>
          </a:xfrm>
          <a:prstGeom prst="rect">
            <a:avLst/>
          </a:prstGeom>
          <a:noFill/>
        </p:spPr>
        <p:txBody>
          <a:bodyPr wrap="square">
            <a:spAutoFit/>
          </a:bodyPr>
          <a:lstStyle/>
          <a:p>
            <a:pPr algn="just"/>
            <a:r>
              <a:rPr lang="el-GR" sz="1800" dirty="0">
                <a:latin typeface="+mj-lt"/>
              </a:rPr>
              <a:t>Σύγχρονη μονάδα μηχανικής διαλογής και </a:t>
            </a:r>
            <a:r>
              <a:rPr lang="el-GR" sz="1800" dirty="0" err="1">
                <a:latin typeface="+mj-lt"/>
              </a:rPr>
              <a:t>κομποστοποίησης</a:t>
            </a:r>
            <a:r>
              <a:rPr lang="el-GR" sz="1800" dirty="0">
                <a:latin typeface="+mj-lt"/>
              </a:rPr>
              <a:t> από σύμμεικτα απόβλητα (πράσινος κάδος) στις Σέρρες. Αρχικά γίνονται μια σειρά από διεργασίες παρόμοιες των ΚΔΑΥ και στη συνέχεια το υπόλειμμα </a:t>
            </a:r>
            <a:r>
              <a:rPr lang="el-GR" sz="1800" dirty="0" err="1">
                <a:latin typeface="+mj-lt"/>
              </a:rPr>
              <a:t>κομποστοποιειται</a:t>
            </a:r>
            <a:r>
              <a:rPr lang="el-GR" sz="1800" dirty="0">
                <a:latin typeface="+mj-lt"/>
              </a:rPr>
              <a:t> προς </a:t>
            </a:r>
            <a:r>
              <a:rPr lang="en-US" sz="1800" dirty="0">
                <a:latin typeface="+mj-lt"/>
              </a:rPr>
              <a:t>CLO</a:t>
            </a:r>
            <a:endParaRPr lang="el-GR" sz="1800" dirty="0">
              <a:latin typeface="+mj-lt"/>
            </a:endParaRPr>
          </a:p>
          <a:p>
            <a:pPr algn="just"/>
            <a:r>
              <a:rPr lang="en-US" dirty="0"/>
              <a:t>CLO* compost like output</a:t>
            </a:r>
          </a:p>
          <a:p>
            <a:pPr algn="just"/>
            <a:r>
              <a:rPr lang="el-GR" sz="1600" dirty="0"/>
              <a:t>Ρωτήστε μας παραπάνω για αυτό!</a:t>
            </a:r>
          </a:p>
        </p:txBody>
      </p:sp>
      <p:pic>
        <p:nvPicPr>
          <p:cNvPr id="2" name="Εικόνα 1">
            <a:extLst>
              <a:ext uri="{FF2B5EF4-FFF2-40B4-BE49-F238E27FC236}">
                <a16:creationId xmlns:a16="http://schemas.microsoft.com/office/drawing/2014/main" id="{30A4234F-A6B2-1D25-2BCB-6F06F8CED344}"/>
              </a:ext>
            </a:extLst>
          </p:cNvPr>
          <p:cNvPicPr>
            <a:picLocks noChangeAspect="1"/>
          </p:cNvPicPr>
          <p:nvPr/>
        </p:nvPicPr>
        <p:blipFill>
          <a:blip r:embed="rId2"/>
          <a:stretch>
            <a:fillRect/>
          </a:stretch>
        </p:blipFill>
        <p:spPr>
          <a:xfrm>
            <a:off x="423893" y="2025494"/>
            <a:ext cx="4775773" cy="3302312"/>
          </a:xfrm>
          <a:prstGeom prst="rect">
            <a:avLst/>
          </a:prstGeom>
        </p:spPr>
      </p:pic>
    </p:spTree>
    <p:extLst>
      <p:ext uri="{BB962C8B-B14F-4D97-AF65-F5344CB8AC3E}">
        <p14:creationId xmlns:p14="http://schemas.microsoft.com/office/powerpoint/2010/main" val="246758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5829A-FBA5-76F7-FEE5-25D62CBB0D1D}"/>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89107717-CCA3-5176-CB65-D0D95DC15F26}"/>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13</a:t>
            </a:fld>
            <a:endParaRPr lang="el-GR"/>
          </a:p>
        </p:txBody>
      </p:sp>
      <p:sp>
        <p:nvSpPr>
          <p:cNvPr id="12" name="Τίτλος 1">
            <a:extLst>
              <a:ext uri="{FF2B5EF4-FFF2-40B4-BE49-F238E27FC236}">
                <a16:creationId xmlns:a16="http://schemas.microsoft.com/office/drawing/2014/main" id="{095839B5-5233-A61C-92C6-6AC0D23A0AEB}"/>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Ποια είναι η κατάσταση στην Ελλάδα σήμερα;</a:t>
            </a:r>
            <a:endParaRPr lang="en-US" sz="3200" dirty="0"/>
          </a:p>
        </p:txBody>
      </p:sp>
      <p:sp>
        <p:nvSpPr>
          <p:cNvPr id="3" name="TextBox 2">
            <a:extLst>
              <a:ext uri="{FF2B5EF4-FFF2-40B4-BE49-F238E27FC236}">
                <a16:creationId xmlns:a16="http://schemas.microsoft.com/office/drawing/2014/main" id="{229B201F-BB15-EA2C-1B24-DC4434710B24}"/>
              </a:ext>
            </a:extLst>
          </p:cNvPr>
          <p:cNvSpPr txBox="1"/>
          <p:nvPr/>
        </p:nvSpPr>
        <p:spPr>
          <a:xfrm>
            <a:off x="5692140" y="2240366"/>
            <a:ext cx="6217920" cy="923330"/>
          </a:xfrm>
          <a:prstGeom prst="rect">
            <a:avLst/>
          </a:prstGeom>
          <a:noFill/>
        </p:spPr>
        <p:txBody>
          <a:bodyPr wrap="square">
            <a:spAutoFit/>
          </a:bodyPr>
          <a:lstStyle/>
          <a:p>
            <a:pPr algn="just"/>
            <a:r>
              <a:rPr lang="el-GR" dirty="0">
                <a:latin typeface="+mj-lt"/>
              </a:rPr>
              <a:t>Ο καφέ κάδος που έχει εμφανιστεί </a:t>
            </a:r>
            <a:r>
              <a:rPr lang="el-GR" dirty="0">
                <a:solidFill>
                  <a:srgbClr val="FF0000"/>
                </a:solidFill>
                <a:latin typeface="+mj-lt"/>
              </a:rPr>
              <a:t>σε ορισμένους  Δήμους μόνο</a:t>
            </a:r>
          </a:p>
          <a:p>
            <a:pPr algn="just"/>
            <a:r>
              <a:rPr lang="el-GR" sz="1800" dirty="0">
                <a:latin typeface="+mj-lt"/>
              </a:rPr>
              <a:t>είναι ειδικά για να πετιούνται απόβλητα από τρόφιμα και μόνο (προετοιμασία γευμάτων και αποφάγια)</a:t>
            </a:r>
            <a:r>
              <a:rPr lang="el-GR" dirty="0">
                <a:solidFill>
                  <a:srgbClr val="FF0000"/>
                </a:solidFill>
                <a:latin typeface="+mj-lt"/>
              </a:rPr>
              <a:t>  </a:t>
            </a:r>
          </a:p>
        </p:txBody>
      </p:sp>
      <p:pic>
        <p:nvPicPr>
          <p:cNvPr id="4" name="Εικόνα 3">
            <a:extLst>
              <a:ext uri="{FF2B5EF4-FFF2-40B4-BE49-F238E27FC236}">
                <a16:creationId xmlns:a16="http://schemas.microsoft.com/office/drawing/2014/main" id="{9B10ED01-E507-3097-6229-FE4CA1B0B972}"/>
              </a:ext>
            </a:extLst>
          </p:cNvPr>
          <p:cNvPicPr>
            <a:picLocks noChangeAspect="1"/>
          </p:cNvPicPr>
          <p:nvPr/>
        </p:nvPicPr>
        <p:blipFill>
          <a:blip r:embed="rId2"/>
          <a:stretch>
            <a:fillRect/>
          </a:stretch>
        </p:blipFill>
        <p:spPr>
          <a:xfrm>
            <a:off x="1440660" y="1848146"/>
            <a:ext cx="3742125" cy="3864818"/>
          </a:xfrm>
          <a:prstGeom prst="rect">
            <a:avLst/>
          </a:prstGeom>
        </p:spPr>
      </p:pic>
    </p:spTree>
    <p:extLst>
      <p:ext uri="{BB962C8B-B14F-4D97-AF65-F5344CB8AC3E}">
        <p14:creationId xmlns:p14="http://schemas.microsoft.com/office/powerpoint/2010/main" val="307194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955FE-24B5-741B-A50D-7DE2C55ABB27}"/>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9F6F40DF-17C4-D167-0CA5-4DFD4408A8F9}"/>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14</a:t>
            </a:fld>
            <a:endParaRPr lang="el-GR"/>
          </a:p>
        </p:txBody>
      </p:sp>
      <p:sp>
        <p:nvSpPr>
          <p:cNvPr id="12" name="Τίτλος 1">
            <a:extLst>
              <a:ext uri="{FF2B5EF4-FFF2-40B4-BE49-F238E27FC236}">
                <a16:creationId xmlns:a16="http://schemas.microsoft.com/office/drawing/2014/main" id="{CA218858-AD5A-382D-D137-CA58F8F43744}"/>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Ποια είναι η κατάσταση στην Ελλάδα σήμερα;</a:t>
            </a:r>
            <a:endParaRPr lang="en-US" sz="3200" dirty="0"/>
          </a:p>
        </p:txBody>
      </p:sp>
      <p:sp>
        <p:nvSpPr>
          <p:cNvPr id="3" name="TextBox 2">
            <a:extLst>
              <a:ext uri="{FF2B5EF4-FFF2-40B4-BE49-F238E27FC236}">
                <a16:creationId xmlns:a16="http://schemas.microsoft.com/office/drawing/2014/main" id="{6447427B-8064-3B29-F962-A1B902AEA45F}"/>
              </a:ext>
            </a:extLst>
          </p:cNvPr>
          <p:cNvSpPr txBox="1"/>
          <p:nvPr/>
        </p:nvSpPr>
        <p:spPr>
          <a:xfrm>
            <a:off x="5692140" y="2240366"/>
            <a:ext cx="6217920" cy="646331"/>
          </a:xfrm>
          <a:prstGeom prst="rect">
            <a:avLst/>
          </a:prstGeom>
          <a:noFill/>
        </p:spPr>
        <p:txBody>
          <a:bodyPr wrap="square">
            <a:spAutoFit/>
          </a:bodyPr>
          <a:lstStyle/>
          <a:p>
            <a:pPr algn="just"/>
            <a:r>
              <a:rPr lang="el-GR" dirty="0">
                <a:solidFill>
                  <a:srgbClr val="FF0000"/>
                </a:solidFill>
                <a:latin typeface="+mj-lt"/>
              </a:rPr>
              <a:t>Σχεδόν 10 χρόνια από την έκδοση ενός ολοκληρωμένου Οδηγού εφαρμογής </a:t>
            </a:r>
            <a:r>
              <a:rPr lang="el-GR" dirty="0" err="1">
                <a:solidFill>
                  <a:srgbClr val="FF0000"/>
                </a:solidFill>
                <a:latin typeface="+mj-lt"/>
              </a:rPr>
              <a:t>ΔσΠ</a:t>
            </a:r>
            <a:r>
              <a:rPr lang="el-GR" dirty="0">
                <a:solidFill>
                  <a:srgbClr val="FF0000"/>
                </a:solidFill>
                <a:latin typeface="+mj-lt"/>
              </a:rPr>
              <a:t> και εναλλακτικών διαχείρισης </a:t>
            </a:r>
            <a:r>
              <a:rPr lang="el-GR" dirty="0" err="1">
                <a:solidFill>
                  <a:srgbClr val="FF0000"/>
                </a:solidFill>
                <a:latin typeface="+mj-lt"/>
              </a:rPr>
              <a:t>βιοαποβλήτων</a:t>
            </a:r>
            <a:r>
              <a:rPr lang="el-GR" dirty="0">
                <a:solidFill>
                  <a:srgbClr val="FF0000"/>
                </a:solidFill>
                <a:latin typeface="+mj-lt"/>
              </a:rPr>
              <a:t> </a:t>
            </a:r>
          </a:p>
        </p:txBody>
      </p:sp>
      <p:pic>
        <p:nvPicPr>
          <p:cNvPr id="2" name="Εικόνα 1">
            <a:extLst>
              <a:ext uri="{FF2B5EF4-FFF2-40B4-BE49-F238E27FC236}">
                <a16:creationId xmlns:a16="http://schemas.microsoft.com/office/drawing/2014/main" id="{32D4805A-72FE-C561-DED0-40D54EB85F80}"/>
              </a:ext>
            </a:extLst>
          </p:cNvPr>
          <p:cNvPicPr>
            <a:picLocks noChangeAspect="1"/>
          </p:cNvPicPr>
          <p:nvPr/>
        </p:nvPicPr>
        <p:blipFill>
          <a:blip r:embed="rId2"/>
          <a:stretch>
            <a:fillRect/>
          </a:stretch>
        </p:blipFill>
        <p:spPr>
          <a:xfrm>
            <a:off x="1087430" y="2030438"/>
            <a:ext cx="4380075" cy="4188867"/>
          </a:xfrm>
          <a:prstGeom prst="rect">
            <a:avLst/>
          </a:prstGeom>
        </p:spPr>
      </p:pic>
    </p:spTree>
    <p:extLst>
      <p:ext uri="{BB962C8B-B14F-4D97-AF65-F5344CB8AC3E}">
        <p14:creationId xmlns:p14="http://schemas.microsoft.com/office/powerpoint/2010/main" val="1225853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D72DC-88D2-ED47-B708-DF596C8AB58A}"/>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2ED9359E-179E-16E2-9357-5FFC85558237}"/>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15</a:t>
            </a:fld>
            <a:endParaRPr lang="el-GR"/>
          </a:p>
        </p:txBody>
      </p:sp>
      <p:sp>
        <p:nvSpPr>
          <p:cNvPr id="12" name="Τίτλος 1">
            <a:extLst>
              <a:ext uri="{FF2B5EF4-FFF2-40B4-BE49-F238E27FC236}">
                <a16:creationId xmlns:a16="http://schemas.microsoft.com/office/drawing/2014/main" id="{9C995A74-20E0-37BE-FDE9-B7F9C12CE676}"/>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Τι μέλει γενέσθαι στην Ελλάδα στο άμεσο μέλλον για τα ΑΣΑ;</a:t>
            </a:r>
            <a:endParaRPr lang="en-US" sz="3200" dirty="0"/>
          </a:p>
        </p:txBody>
      </p:sp>
      <p:sp>
        <p:nvSpPr>
          <p:cNvPr id="4" name="TextBox 3">
            <a:extLst>
              <a:ext uri="{FF2B5EF4-FFF2-40B4-BE49-F238E27FC236}">
                <a16:creationId xmlns:a16="http://schemas.microsoft.com/office/drawing/2014/main" id="{060BFB4A-03E0-6C92-AD02-D25CCF85AFE5}"/>
              </a:ext>
            </a:extLst>
          </p:cNvPr>
          <p:cNvSpPr txBox="1"/>
          <p:nvPr/>
        </p:nvSpPr>
        <p:spPr>
          <a:xfrm>
            <a:off x="550924" y="4261572"/>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Η πρόγνωση </a:t>
            </a:r>
          </a:p>
        </p:txBody>
      </p:sp>
      <p:sp>
        <p:nvSpPr>
          <p:cNvPr id="5" name="TextBox 4">
            <a:extLst>
              <a:ext uri="{FF2B5EF4-FFF2-40B4-BE49-F238E27FC236}">
                <a16:creationId xmlns:a16="http://schemas.microsoft.com/office/drawing/2014/main" id="{AD192EFF-1293-781F-5A27-47CA8B331648}"/>
              </a:ext>
            </a:extLst>
          </p:cNvPr>
          <p:cNvSpPr txBox="1"/>
          <p:nvPr/>
        </p:nvSpPr>
        <p:spPr>
          <a:xfrm>
            <a:off x="476303" y="2414913"/>
            <a:ext cx="11511536" cy="2031325"/>
          </a:xfrm>
          <a:prstGeom prst="rect">
            <a:avLst/>
          </a:prstGeom>
          <a:noFill/>
        </p:spPr>
        <p:txBody>
          <a:bodyPr wrap="square">
            <a:spAutoFit/>
          </a:bodyPr>
          <a:lstStyle/>
          <a:p>
            <a:pPr marL="285750" indent="-285750" algn="just">
              <a:buFont typeface="Arial" panose="020B0604020202020204" pitchFamily="34" charset="0"/>
              <a:buChar char="•"/>
            </a:pPr>
            <a:r>
              <a:rPr lang="el-GR" dirty="0"/>
              <a:t>Ορισμένες ενδείξεις μας δείχνει το παρόν ΕΣΔΑ (του 2020 με 2025) που παρά τους φιλόδοξους στόχους του </a:t>
            </a:r>
          </a:p>
          <a:p>
            <a:pPr algn="just"/>
            <a:r>
              <a:rPr lang="el-GR" dirty="0"/>
              <a:t>αναγνωρίζει</a:t>
            </a:r>
          </a:p>
          <a:p>
            <a:pPr algn="just"/>
            <a:r>
              <a:rPr lang="el-GR" dirty="0"/>
              <a:t>-τα πολύ χαμηλά % ανακύκλωσης </a:t>
            </a:r>
          </a:p>
          <a:p>
            <a:pPr algn="just"/>
            <a:r>
              <a:rPr lang="el-GR" dirty="0"/>
              <a:t>-την επικράτηση της υγειονομικής ταφής</a:t>
            </a:r>
          </a:p>
          <a:p>
            <a:pPr algn="just"/>
            <a:r>
              <a:rPr lang="el-GR" dirty="0"/>
              <a:t>-την παρουσία &gt; 70 ΧΑΔΑ στην επικράτεια</a:t>
            </a:r>
          </a:p>
          <a:p>
            <a:pPr algn="just"/>
            <a:r>
              <a:rPr lang="el-GR" dirty="0"/>
              <a:t>-την συνεχιζόμενη ταφή </a:t>
            </a:r>
            <a:r>
              <a:rPr lang="el-GR" dirty="0" err="1"/>
              <a:t>βιοαποβλήτων</a:t>
            </a:r>
            <a:r>
              <a:rPr lang="el-GR" dirty="0"/>
              <a:t> (2 </a:t>
            </a:r>
            <a:r>
              <a:rPr lang="el-GR" dirty="0" err="1"/>
              <a:t>εκατ</a:t>
            </a:r>
            <a:r>
              <a:rPr lang="el-GR" dirty="0"/>
              <a:t> τόνοι επιπλέον του στόχου για το 2018)</a:t>
            </a:r>
            <a:endParaRPr lang="en-US" dirty="0"/>
          </a:p>
          <a:p>
            <a:pPr algn="just"/>
            <a:endParaRPr lang="en-US" dirty="0"/>
          </a:p>
        </p:txBody>
      </p:sp>
      <p:sp>
        <p:nvSpPr>
          <p:cNvPr id="6" name="TextBox 5">
            <a:extLst>
              <a:ext uri="{FF2B5EF4-FFF2-40B4-BE49-F238E27FC236}">
                <a16:creationId xmlns:a16="http://schemas.microsoft.com/office/drawing/2014/main" id="{947F0BDA-F7C6-D1D2-A3F1-4F8EBE56064D}"/>
              </a:ext>
            </a:extLst>
          </p:cNvPr>
          <p:cNvSpPr txBox="1"/>
          <p:nvPr/>
        </p:nvSpPr>
        <p:spPr>
          <a:xfrm>
            <a:off x="550924" y="2007445"/>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Η κατάσταση </a:t>
            </a:r>
          </a:p>
        </p:txBody>
      </p:sp>
      <p:sp>
        <p:nvSpPr>
          <p:cNvPr id="7" name="TextBox 6">
            <a:extLst>
              <a:ext uri="{FF2B5EF4-FFF2-40B4-BE49-F238E27FC236}">
                <a16:creationId xmlns:a16="http://schemas.microsoft.com/office/drawing/2014/main" id="{1E7B3BB8-06A1-D5C8-26BC-501A5F0222A6}"/>
              </a:ext>
            </a:extLst>
          </p:cNvPr>
          <p:cNvSpPr txBox="1"/>
          <p:nvPr/>
        </p:nvSpPr>
        <p:spPr>
          <a:xfrm>
            <a:off x="340232" y="4845460"/>
            <a:ext cx="11511536" cy="923330"/>
          </a:xfrm>
          <a:prstGeom prst="rect">
            <a:avLst/>
          </a:prstGeom>
          <a:noFill/>
        </p:spPr>
        <p:txBody>
          <a:bodyPr wrap="square">
            <a:spAutoFit/>
          </a:bodyPr>
          <a:lstStyle/>
          <a:p>
            <a:pPr algn="just"/>
            <a:r>
              <a:rPr lang="el-GR" dirty="0"/>
              <a:t>Αν συνεχίσει η καθυστέρηση της εφαρμογής ΠΟΠ</a:t>
            </a:r>
          </a:p>
          <a:p>
            <a:pPr algn="just"/>
            <a:r>
              <a:rPr lang="el-GR" dirty="0"/>
              <a:t>Αν συνεχίσει η έλλειψη συστημάτων </a:t>
            </a:r>
            <a:r>
              <a:rPr lang="el-GR" dirty="0" err="1"/>
              <a:t>ΔσΠ</a:t>
            </a:r>
            <a:r>
              <a:rPr lang="el-GR" dirty="0"/>
              <a:t> και οπωσδήποτε </a:t>
            </a:r>
            <a:r>
              <a:rPr lang="el-GR" dirty="0" err="1"/>
              <a:t>ΔσΠ</a:t>
            </a:r>
            <a:r>
              <a:rPr lang="el-GR" dirty="0"/>
              <a:t> για </a:t>
            </a:r>
            <a:r>
              <a:rPr lang="el-GR" dirty="0" err="1"/>
              <a:t>βιοδιασπάσιμα</a:t>
            </a:r>
            <a:r>
              <a:rPr lang="el-GR" dirty="0"/>
              <a:t> απόβλητα</a:t>
            </a:r>
          </a:p>
          <a:p>
            <a:pPr algn="just"/>
            <a:r>
              <a:rPr lang="el-GR" dirty="0"/>
              <a:t>Ο στόχος 10% Υ.Τ. (και </a:t>
            </a:r>
            <a:r>
              <a:rPr lang="el-GR" dirty="0" err="1"/>
              <a:t>συμπαραμαρτούντες</a:t>
            </a:r>
            <a:r>
              <a:rPr lang="el-GR" dirty="0"/>
              <a:t>) </a:t>
            </a:r>
            <a:r>
              <a:rPr lang="el-GR" b="1" dirty="0">
                <a:solidFill>
                  <a:srgbClr val="FF0000"/>
                </a:solidFill>
              </a:rPr>
              <a:t>δεν</a:t>
            </a:r>
            <a:r>
              <a:rPr lang="el-GR" dirty="0"/>
              <a:t> θα επιτευχθεί</a:t>
            </a:r>
            <a:endParaRPr lang="en-US" dirty="0"/>
          </a:p>
        </p:txBody>
      </p:sp>
    </p:spTree>
    <p:extLst>
      <p:ext uri="{BB962C8B-B14F-4D97-AF65-F5344CB8AC3E}">
        <p14:creationId xmlns:p14="http://schemas.microsoft.com/office/powerpoint/2010/main" val="3501748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32824F7-7BA3-AD2E-B6E8-C99380BA5F87}"/>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B8E77CDD-565F-00ED-C6F7-842339A75C21}"/>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16</a:t>
            </a:fld>
            <a:endParaRPr lang="el-GR"/>
          </a:p>
        </p:txBody>
      </p:sp>
      <p:sp>
        <p:nvSpPr>
          <p:cNvPr id="12" name="Τίτλος 1">
            <a:extLst>
              <a:ext uri="{FF2B5EF4-FFF2-40B4-BE49-F238E27FC236}">
                <a16:creationId xmlns:a16="http://schemas.microsoft.com/office/drawing/2014/main" id="{692A8602-043C-DBA6-82DA-41E320FF0DF7}"/>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Τι μέλει γενέσθαι στην Ελλάδα στο άμεσο μέλλον για τα ΑΣΑ;</a:t>
            </a:r>
            <a:endParaRPr lang="en-US" sz="3200" dirty="0"/>
          </a:p>
        </p:txBody>
      </p:sp>
      <p:sp>
        <p:nvSpPr>
          <p:cNvPr id="5" name="TextBox 4">
            <a:extLst>
              <a:ext uri="{FF2B5EF4-FFF2-40B4-BE49-F238E27FC236}">
                <a16:creationId xmlns:a16="http://schemas.microsoft.com/office/drawing/2014/main" id="{06F40FB1-3FA9-21A1-B89F-18A27CFCFB76}"/>
              </a:ext>
            </a:extLst>
          </p:cNvPr>
          <p:cNvSpPr txBox="1"/>
          <p:nvPr/>
        </p:nvSpPr>
        <p:spPr>
          <a:xfrm>
            <a:off x="476303" y="2414913"/>
            <a:ext cx="11511536" cy="3416320"/>
          </a:xfrm>
          <a:prstGeom prst="rect">
            <a:avLst/>
          </a:prstGeom>
          <a:noFill/>
        </p:spPr>
        <p:txBody>
          <a:bodyPr wrap="square">
            <a:spAutoFit/>
          </a:bodyPr>
          <a:lstStyle/>
          <a:p>
            <a:pPr marL="285750" indent="-285750" algn="just">
              <a:buFont typeface="Arial" panose="020B0604020202020204" pitchFamily="34" charset="0"/>
              <a:buChar char="•"/>
            </a:pPr>
            <a:r>
              <a:rPr lang="el-GR" dirty="0"/>
              <a:t>Τα </a:t>
            </a:r>
            <a:r>
              <a:rPr lang="el-GR" dirty="0" err="1"/>
              <a:t>βιοαπόβλητα</a:t>
            </a:r>
            <a:r>
              <a:rPr lang="el-GR" dirty="0"/>
              <a:t> αποτελούν σχεδόν το 44.3% των ΑΣΑ </a:t>
            </a:r>
            <a:r>
              <a:rPr lang="el-GR" dirty="0" err="1"/>
              <a:t>κβ</a:t>
            </a:r>
            <a:endParaRPr lang="el-GR" dirty="0"/>
          </a:p>
          <a:p>
            <a:pPr algn="just"/>
            <a:r>
              <a:rPr lang="el-GR" dirty="0"/>
              <a:t>*</a:t>
            </a:r>
            <a:r>
              <a:rPr lang="el-GR" dirty="0" err="1"/>
              <a:t>βιοαπόβλητα</a:t>
            </a:r>
            <a:r>
              <a:rPr lang="el-GR" dirty="0"/>
              <a:t> είναι μια υποκατηγορία </a:t>
            </a:r>
            <a:r>
              <a:rPr lang="el-GR" dirty="0" err="1"/>
              <a:t>βιοαπόδομήσιμων</a:t>
            </a:r>
            <a:r>
              <a:rPr lang="el-GR" dirty="0"/>
              <a:t> αποβλήτων (δηλαδή ΣΑ που υπόκεινται σε αερόβια ή αναερόβια αποσύνθεση) και που προέρχονται από πάρκα, κήπους, εστιατόρια, </a:t>
            </a:r>
            <a:r>
              <a:rPr lang="el-GR" dirty="0" err="1"/>
              <a:t>καταστηματα</a:t>
            </a:r>
            <a:r>
              <a:rPr lang="el-GR" dirty="0"/>
              <a:t> εστίασης, κουζίνες σπιτιών, εγκαταστάσεις μεταποίησης τροφίμων)</a:t>
            </a:r>
          </a:p>
          <a:p>
            <a:pPr marL="285750" indent="-285750" algn="just">
              <a:buFont typeface="Arial" panose="020B0604020202020204" pitchFamily="34" charset="0"/>
              <a:buChar char="•"/>
            </a:pPr>
            <a:r>
              <a:rPr lang="el-GR" dirty="0"/>
              <a:t>Αν γίνει εκτροπή αυτών από το ρεύμα ΑΣΑ αμέσως δραματική μείωση των ΑΣΑ προς ταφή</a:t>
            </a:r>
          </a:p>
          <a:p>
            <a:pPr marL="285750" indent="-285750" algn="just">
              <a:buFont typeface="Arial" panose="020B0604020202020204" pitchFamily="34" charset="0"/>
              <a:buChar char="•"/>
            </a:pPr>
            <a:r>
              <a:rPr lang="el-GR" dirty="0"/>
              <a:t>Διαχείριση του </a:t>
            </a:r>
            <a:r>
              <a:rPr lang="el-GR" dirty="0" err="1"/>
              <a:t>εκτρεπόμενου</a:t>
            </a:r>
            <a:r>
              <a:rPr lang="el-GR" dirty="0"/>
              <a:t> ρεύματος σύμφωνα με τις αρχές της </a:t>
            </a:r>
            <a:r>
              <a:rPr lang="el-GR" dirty="0" err="1"/>
              <a:t>Κοικ</a:t>
            </a:r>
            <a:r>
              <a:rPr lang="el-GR" dirty="0"/>
              <a:t>-στο προκείμενο η </a:t>
            </a:r>
            <a:r>
              <a:rPr lang="el-GR" dirty="0" err="1">
                <a:solidFill>
                  <a:srgbClr val="FF0000"/>
                </a:solidFill>
              </a:rPr>
              <a:t>κομποστοποίηση</a:t>
            </a:r>
            <a:r>
              <a:rPr lang="el-GR" dirty="0">
                <a:solidFill>
                  <a:srgbClr val="FF0000"/>
                </a:solidFill>
              </a:rPr>
              <a:t> </a:t>
            </a:r>
            <a:r>
              <a:rPr lang="el-GR" dirty="0"/>
              <a:t>αντί για </a:t>
            </a:r>
          </a:p>
          <a:p>
            <a:pPr algn="just"/>
            <a:r>
              <a:rPr lang="el-GR" dirty="0"/>
              <a:t>αναερόβια χώνευση, καύση, εξαγωγή </a:t>
            </a:r>
            <a:r>
              <a:rPr lang="el-GR" dirty="0" err="1"/>
              <a:t>βιοδραστικών</a:t>
            </a:r>
            <a:r>
              <a:rPr lang="el-GR" dirty="0"/>
              <a:t> ουσιών είναι η ενδεδειγμένη λύση στο αστικό περιβάλλον</a:t>
            </a:r>
          </a:p>
          <a:p>
            <a:pPr marL="285750" indent="-285750" algn="just">
              <a:buFont typeface="Arial" panose="020B0604020202020204" pitchFamily="34" charset="0"/>
              <a:buChar char="•"/>
            </a:pPr>
            <a:r>
              <a:rPr lang="el-GR" dirty="0">
                <a:solidFill>
                  <a:srgbClr val="FF0000"/>
                </a:solidFill>
              </a:rPr>
              <a:t>Θέλουμε καθαρό υπόστρωμα </a:t>
            </a:r>
            <a:r>
              <a:rPr lang="el-GR" dirty="0"/>
              <a:t>για να κάνουμε </a:t>
            </a:r>
            <a:r>
              <a:rPr lang="el-GR" dirty="0" err="1"/>
              <a:t>κομποστ</a:t>
            </a:r>
            <a:r>
              <a:rPr lang="el-GR" dirty="0"/>
              <a:t> και όχι </a:t>
            </a:r>
            <a:r>
              <a:rPr lang="en-US" dirty="0"/>
              <a:t>CLO</a:t>
            </a:r>
            <a:r>
              <a:rPr lang="el-GR" dirty="0"/>
              <a:t>, θέλουμε ξεχωριστή συλλογή αυτών των ΑΣΑ σε κεντρικά ή/και αποκεντρωμένα (οικιακά) συστήματα</a:t>
            </a:r>
          </a:p>
          <a:p>
            <a:pPr marL="285750" indent="-285750" algn="just">
              <a:buFont typeface="Arial" panose="020B0604020202020204" pitchFamily="34" charset="0"/>
              <a:buChar char="•"/>
            </a:pPr>
            <a:r>
              <a:rPr lang="el-GR" dirty="0"/>
              <a:t>Η επιλογή κεντρικού ή οικιακού συστήματος μετά από ενσυνείδητη απόφαση των εμπλεκόμενων φορέων λαμβάνοντας υπόψιν ΚΟΣΤΟΣ, ΕΝΗΜΕΡΩΣΗ, ΒΙΩΣΙΜΟΤΗΤΑ</a:t>
            </a:r>
          </a:p>
          <a:p>
            <a:pPr marL="285750" indent="-285750" algn="jus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D379873-FA16-0DF5-E52C-7A0B5693C9E4}"/>
              </a:ext>
            </a:extLst>
          </p:cNvPr>
          <p:cNvSpPr txBox="1"/>
          <p:nvPr/>
        </p:nvSpPr>
        <p:spPr>
          <a:xfrm>
            <a:off x="550924" y="2007445"/>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(μέρος της) Λύση(ς) </a:t>
            </a:r>
          </a:p>
        </p:txBody>
      </p:sp>
    </p:spTree>
    <p:extLst>
      <p:ext uri="{BB962C8B-B14F-4D97-AF65-F5344CB8AC3E}">
        <p14:creationId xmlns:p14="http://schemas.microsoft.com/office/powerpoint/2010/main" val="73267188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54077B8-3A0E-E186-00B8-CBEB8899CA81}"/>
              </a:ext>
            </a:extLst>
          </p:cNvPr>
          <p:cNvSpPr>
            <a:spLocks noGrp="1"/>
          </p:cNvSpPr>
          <p:nvPr>
            <p:ph type="title"/>
          </p:nvPr>
        </p:nvSpPr>
        <p:spPr/>
        <p:txBody>
          <a:bodyPr/>
          <a:lstStyle/>
          <a:p>
            <a:endParaRPr lang="el-GR"/>
          </a:p>
        </p:txBody>
      </p:sp>
      <p:sp>
        <p:nvSpPr>
          <p:cNvPr id="3" name="Θέση περιεχομένου 2">
            <a:extLst>
              <a:ext uri="{FF2B5EF4-FFF2-40B4-BE49-F238E27FC236}">
                <a16:creationId xmlns:a16="http://schemas.microsoft.com/office/drawing/2014/main" id="{7BDB7625-CE07-A46A-7824-DD369E91AC4B}"/>
              </a:ext>
            </a:extLst>
          </p:cNvPr>
          <p:cNvSpPr>
            <a:spLocks noGrp="1"/>
          </p:cNvSpPr>
          <p:nvPr>
            <p:ph sz="half" idx="1"/>
          </p:nvPr>
        </p:nvSpPr>
        <p:spPr/>
        <p:txBody>
          <a:bodyPr/>
          <a:lstStyle/>
          <a:p>
            <a:endParaRPr lang="el-GR"/>
          </a:p>
        </p:txBody>
      </p:sp>
      <p:sp>
        <p:nvSpPr>
          <p:cNvPr id="4" name="Θέση περιεχομένου 3">
            <a:extLst>
              <a:ext uri="{FF2B5EF4-FFF2-40B4-BE49-F238E27FC236}">
                <a16:creationId xmlns:a16="http://schemas.microsoft.com/office/drawing/2014/main" id="{9B75ACA2-C042-CEC0-97B5-D56B688C3C1C}"/>
              </a:ext>
            </a:extLst>
          </p:cNvPr>
          <p:cNvSpPr>
            <a:spLocks noGrp="1"/>
          </p:cNvSpPr>
          <p:nvPr>
            <p:ph sz="half" idx="2"/>
          </p:nvPr>
        </p:nvSpPr>
        <p:spPr/>
        <p:txBody>
          <a:bodyPr/>
          <a:lstStyle/>
          <a:p>
            <a:endParaRPr lang="el-GR"/>
          </a:p>
        </p:txBody>
      </p:sp>
      <p:sp>
        <p:nvSpPr>
          <p:cNvPr id="6" name="Θέση υποσέλιδου 5">
            <a:extLst>
              <a:ext uri="{FF2B5EF4-FFF2-40B4-BE49-F238E27FC236}">
                <a16:creationId xmlns:a16="http://schemas.microsoft.com/office/drawing/2014/main" id="{4006EF81-E13F-ADF4-7462-3FA8E45F703E}"/>
              </a:ext>
            </a:extLst>
          </p:cNvPr>
          <p:cNvSpPr>
            <a:spLocks noGrp="1"/>
          </p:cNvSpPr>
          <p:nvPr>
            <p:ph type="ftr" sz="quarter" idx="11"/>
          </p:nvPr>
        </p:nvSpPr>
        <p:spPr/>
        <p:txBody>
          <a:bodyPr/>
          <a:lstStyle/>
          <a:p>
            <a:r>
              <a:rPr lang="en-US"/>
              <a:t>BIOSOIL </a:t>
            </a:r>
            <a:endParaRPr lang="el-GR"/>
          </a:p>
        </p:txBody>
      </p:sp>
      <p:sp>
        <p:nvSpPr>
          <p:cNvPr id="7" name="Θέση αριθμού διαφάνειας 6">
            <a:extLst>
              <a:ext uri="{FF2B5EF4-FFF2-40B4-BE49-F238E27FC236}">
                <a16:creationId xmlns:a16="http://schemas.microsoft.com/office/drawing/2014/main" id="{91F1A1B0-58BA-E090-83C0-021F147265E7}"/>
              </a:ext>
            </a:extLst>
          </p:cNvPr>
          <p:cNvSpPr>
            <a:spLocks noGrp="1"/>
          </p:cNvSpPr>
          <p:nvPr>
            <p:ph type="sldNum" sz="quarter" idx="12"/>
          </p:nvPr>
        </p:nvSpPr>
        <p:spPr/>
        <p:txBody>
          <a:bodyPr/>
          <a:lstStyle/>
          <a:p>
            <a:fld id="{0E50B783-B644-4DDF-B5D0-920B2B823B30}" type="slidenum">
              <a:rPr lang="el-GR" smtClean="0"/>
              <a:t>17</a:t>
            </a:fld>
            <a:endParaRPr lang="el-GR"/>
          </a:p>
        </p:txBody>
      </p:sp>
      <p:pic>
        <p:nvPicPr>
          <p:cNvPr id="1026" name="Picture 2" descr="Designer: Karen Brazell">
            <a:extLst>
              <a:ext uri="{FF2B5EF4-FFF2-40B4-BE49-F238E27FC236}">
                <a16:creationId xmlns:a16="http://schemas.microsoft.com/office/drawing/2014/main" id="{20E26011-C5AD-45A6-7D60-B3C1581E0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1" y="0"/>
            <a:ext cx="8229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92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31FFC-7560-EB11-DD40-31050AF0ABBC}"/>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E1578BF7-C3EF-0C3C-F754-36DCCECC9ADD}"/>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18</a:t>
            </a:fld>
            <a:endParaRPr lang="el-GR"/>
          </a:p>
        </p:txBody>
      </p:sp>
      <p:sp>
        <p:nvSpPr>
          <p:cNvPr id="12" name="Τίτλος 1">
            <a:extLst>
              <a:ext uri="{FF2B5EF4-FFF2-40B4-BE49-F238E27FC236}">
                <a16:creationId xmlns:a16="http://schemas.microsoft.com/office/drawing/2014/main" id="{F0BFA834-456F-B32B-7510-30E98C785E20}"/>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Οικιακό ή κεντρικά συλλεγόμενο </a:t>
            </a:r>
            <a:r>
              <a:rPr lang="el-GR" sz="3200" dirty="0" err="1"/>
              <a:t>κομποστ</a:t>
            </a:r>
            <a:r>
              <a:rPr lang="el-GR" sz="3200" dirty="0"/>
              <a:t> από ΑΣΑ;</a:t>
            </a:r>
            <a:endParaRPr lang="en-US" sz="3200" dirty="0"/>
          </a:p>
        </p:txBody>
      </p:sp>
      <p:pic>
        <p:nvPicPr>
          <p:cNvPr id="3" name="Εικόνα 2">
            <a:extLst>
              <a:ext uri="{FF2B5EF4-FFF2-40B4-BE49-F238E27FC236}">
                <a16:creationId xmlns:a16="http://schemas.microsoft.com/office/drawing/2014/main" id="{71A07CAB-1FD3-FA84-CA2C-2F3EE39154FA}"/>
              </a:ext>
            </a:extLst>
          </p:cNvPr>
          <p:cNvPicPr>
            <a:picLocks noChangeAspect="1"/>
          </p:cNvPicPr>
          <p:nvPr/>
        </p:nvPicPr>
        <p:blipFill>
          <a:blip r:embed="rId2"/>
          <a:stretch>
            <a:fillRect/>
          </a:stretch>
        </p:blipFill>
        <p:spPr>
          <a:xfrm>
            <a:off x="5894890" y="1932324"/>
            <a:ext cx="4745620" cy="4710023"/>
          </a:xfrm>
          <a:prstGeom prst="rect">
            <a:avLst/>
          </a:prstGeom>
        </p:spPr>
      </p:pic>
      <p:pic>
        <p:nvPicPr>
          <p:cNvPr id="7" name="Εικόνα 6">
            <a:extLst>
              <a:ext uri="{FF2B5EF4-FFF2-40B4-BE49-F238E27FC236}">
                <a16:creationId xmlns:a16="http://schemas.microsoft.com/office/drawing/2014/main" id="{137E3D2C-1EAF-9B11-659B-77E6A985F3C7}"/>
              </a:ext>
            </a:extLst>
          </p:cNvPr>
          <p:cNvPicPr>
            <a:picLocks noChangeAspect="1"/>
          </p:cNvPicPr>
          <p:nvPr/>
        </p:nvPicPr>
        <p:blipFill>
          <a:blip r:embed="rId3"/>
          <a:stretch>
            <a:fillRect/>
          </a:stretch>
        </p:blipFill>
        <p:spPr>
          <a:xfrm>
            <a:off x="204775" y="1608223"/>
            <a:ext cx="4264355" cy="5191535"/>
          </a:xfrm>
          <a:prstGeom prst="rect">
            <a:avLst/>
          </a:prstGeom>
        </p:spPr>
      </p:pic>
      <p:sp>
        <p:nvSpPr>
          <p:cNvPr id="9" name="TextBox 8">
            <a:extLst>
              <a:ext uri="{FF2B5EF4-FFF2-40B4-BE49-F238E27FC236}">
                <a16:creationId xmlns:a16="http://schemas.microsoft.com/office/drawing/2014/main" id="{5F688780-6574-C3F4-01B1-AE6484EE69DD}"/>
              </a:ext>
            </a:extLst>
          </p:cNvPr>
          <p:cNvSpPr txBox="1"/>
          <p:nvPr/>
        </p:nvSpPr>
        <p:spPr>
          <a:xfrm>
            <a:off x="9063990" y="251460"/>
            <a:ext cx="2170146" cy="369332"/>
          </a:xfrm>
          <a:prstGeom prst="rect">
            <a:avLst/>
          </a:prstGeom>
          <a:noFill/>
        </p:spPr>
        <p:txBody>
          <a:bodyPr wrap="none" rtlCol="0">
            <a:spAutoFit/>
          </a:bodyPr>
          <a:lstStyle/>
          <a:p>
            <a:r>
              <a:rPr lang="en-US" dirty="0"/>
              <a:t>Data from GIZ </a:t>
            </a:r>
            <a:r>
              <a:rPr lang="en-US" dirty="0" err="1"/>
              <a:t>Gmbh</a:t>
            </a:r>
            <a:r>
              <a:rPr lang="en-US" dirty="0"/>
              <a:t> </a:t>
            </a:r>
            <a:endParaRPr lang="el-GR" dirty="0"/>
          </a:p>
        </p:txBody>
      </p:sp>
    </p:spTree>
    <p:extLst>
      <p:ext uri="{BB962C8B-B14F-4D97-AF65-F5344CB8AC3E}">
        <p14:creationId xmlns:p14="http://schemas.microsoft.com/office/powerpoint/2010/main" val="118224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51EA0-6F70-EE12-E2F4-2B093C2771D1}"/>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6B4376EE-D424-DCDB-CFF5-BDDE1C9140F1}"/>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19</a:t>
            </a:fld>
            <a:endParaRPr lang="el-GR"/>
          </a:p>
        </p:txBody>
      </p:sp>
      <p:sp>
        <p:nvSpPr>
          <p:cNvPr id="12" name="Τίτλος 1">
            <a:extLst>
              <a:ext uri="{FF2B5EF4-FFF2-40B4-BE49-F238E27FC236}">
                <a16:creationId xmlns:a16="http://schemas.microsoft.com/office/drawing/2014/main" id="{247400D6-C2F5-52E1-A3FA-32C6DC251F94}"/>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Οικιακό ή κεντρικά συλλεγόμενο </a:t>
            </a:r>
            <a:r>
              <a:rPr lang="el-GR" sz="3200" dirty="0" err="1"/>
              <a:t>κομποστ</a:t>
            </a:r>
            <a:r>
              <a:rPr lang="el-GR" sz="3200" dirty="0"/>
              <a:t> από ΑΣΑ;</a:t>
            </a:r>
            <a:endParaRPr lang="en-US" sz="3200" dirty="0"/>
          </a:p>
        </p:txBody>
      </p:sp>
      <p:sp>
        <p:nvSpPr>
          <p:cNvPr id="9" name="TextBox 8">
            <a:extLst>
              <a:ext uri="{FF2B5EF4-FFF2-40B4-BE49-F238E27FC236}">
                <a16:creationId xmlns:a16="http://schemas.microsoft.com/office/drawing/2014/main" id="{1659AADD-1302-7FE8-8AF2-78944A7174E8}"/>
              </a:ext>
            </a:extLst>
          </p:cNvPr>
          <p:cNvSpPr txBox="1"/>
          <p:nvPr/>
        </p:nvSpPr>
        <p:spPr>
          <a:xfrm>
            <a:off x="9063990" y="251460"/>
            <a:ext cx="2634054" cy="369332"/>
          </a:xfrm>
          <a:prstGeom prst="rect">
            <a:avLst/>
          </a:prstGeom>
          <a:noFill/>
        </p:spPr>
        <p:txBody>
          <a:bodyPr wrap="none" rtlCol="0">
            <a:spAutoFit/>
          </a:bodyPr>
          <a:lstStyle/>
          <a:p>
            <a:r>
              <a:rPr lang="en-US" dirty="0"/>
              <a:t>Data from E</a:t>
            </a:r>
            <a:r>
              <a:rPr lang="el-GR"/>
              <a:t>ΠΠΕΡΑΑ 2012</a:t>
            </a:r>
            <a:r>
              <a:rPr lang="en-US"/>
              <a:t> </a:t>
            </a:r>
            <a:endParaRPr lang="el-GR" dirty="0"/>
          </a:p>
        </p:txBody>
      </p:sp>
      <p:pic>
        <p:nvPicPr>
          <p:cNvPr id="4" name="Εικόνα 3">
            <a:extLst>
              <a:ext uri="{FF2B5EF4-FFF2-40B4-BE49-F238E27FC236}">
                <a16:creationId xmlns:a16="http://schemas.microsoft.com/office/drawing/2014/main" id="{58F50EB9-3830-ECAF-E1ED-EEE4BB67ED7C}"/>
              </a:ext>
            </a:extLst>
          </p:cNvPr>
          <p:cNvPicPr>
            <a:picLocks noChangeAspect="1"/>
          </p:cNvPicPr>
          <p:nvPr/>
        </p:nvPicPr>
        <p:blipFill>
          <a:blip r:embed="rId2"/>
          <a:stretch>
            <a:fillRect/>
          </a:stretch>
        </p:blipFill>
        <p:spPr>
          <a:xfrm>
            <a:off x="689320" y="1902102"/>
            <a:ext cx="7361499" cy="4922808"/>
          </a:xfrm>
          <a:prstGeom prst="rect">
            <a:avLst/>
          </a:prstGeom>
        </p:spPr>
      </p:pic>
    </p:spTree>
    <p:extLst>
      <p:ext uri="{BB962C8B-B14F-4D97-AF65-F5344CB8AC3E}">
        <p14:creationId xmlns:p14="http://schemas.microsoft.com/office/powerpoint/2010/main" val="3697601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04C19A4-DC79-3EC4-086C-7F6A8BC500D8}"/>
              </a:ext>
            </a:extLst>
          </p:cNvPr>
          <p:cNvSpPr>
            <a:spLocks noGrp="1"/>
          </p:cNvSpPr>
          <p:nvPr>
            <p:ph type="title"/>
          </p:nvPr>
        </p:nvSpPr>
        <p:spPr/>
        <p:txBody>
          <a:bodyPr/>
          <a:lstStyle/>
          <a:p>
            <a:endParaRPr lang="el-GR"/>
          </a:p>
        </p:txBody>
      </p:sp>
      <p:sp>
        <p:nvSpPr>
          <p:cNvPr id="3" name="Θέση περιεχομένου 2">
            <a:extLst>
              <a:ext uri="{FF2B5EF4-FFF2-40B4-BE49-F238E27FC236}">
                <a16:creationId xmlns:a16="http://schemas.microsoft.com/office/drawing/2014/main" id="{E247BE5B-5A4C-B088-BD1F-69BF8539AEEF}"/>
              </a:ext>
            </a:extLst>
          </p:cNvPr>
          <p:cNvSpPr>
            <a:spLocks noGrp="1"/>
          </p:cNvSpPr>
          <p:nvPr>
            <p:ph sz="half" idx="1"/>
          </p:nvPr>
        </p:nvSpPr>
        <p:spPr/>
        <p:txBody>
          <a:bodyPr/>
          <a:lstStyle/>
          <a:p>
            <a:endParaRPr lang="el-GR"/>
          </a:p>
        </p:txBody>
      </p:sp>
      <p:sp>
        <p:nvSpPr>
          <p:cNvPr id="4" name="Θέση περιεχομένου 3">
            <a:extLst>
              <a:ext uri="{FF2B5EF4-FFF2-40B4-BE49-F238E27FC236}">
                <a16:creationId xmlns:a16="http://schemas.microsoft.com/office/drawing/2014/main" id="{A0919E83-F4E2-16D6-7269-8B573A3A655A}"/>
              </a:ext>
            </a:extLst>
          </p:cNvPr>
          <p:cNvSpPr>
            <a:spLocks noGrp="1"/>
          </p:cNvSpPr>
          <p:nvPr>
            <p:ph sz="half" idx="2"/>
          </p:nvPr>
        </p:nvSpPr>
        <p:spPr/>
        <p:txBody>
          <a:bodyPr/>
          <a:lstStyle/>
          <a:p>
            <a:endParaRPr lang="el-GR"/>
          </a:p>
        </p:txBody>
      </p:sp>
      <p:sp>
        <p:nvSpPr>
          <p:cNvPr id="7" name="Θέση αριθμού διαφάνειας 6">
            <a:extLst>
              <a:ext uri="{FF2B5EF4-FFF2-40B4-BE49-F238E27FC236}">
                <a16:creationId xmlns:a16="http://schemas.microsoft.com/office/drawing/2014/main" id="{6ED66F93-5267-3330-0151-9B51C9ADC994}"/>
              </a:ext>
            </a:extLst>
          </p:cNvPr>
          <p:cNvSpPr>
            <a:spLocks noGrp="1"/>
          </p:cNvSpPr>
          <p:nvPr>
            <p:ph type="sldNum" sz="quarter" idx="12"/>
          </p:nvPr>
        </p:nvSpPr>
        <p:spPr/>
        <p:txBody>
          <a:bodyPr/>
          <a:lstStyle/>
          <a:p>
            <a:fld id="{0E50B783-B644-4DDF-B5D0-920B2B823B30}" type="slidenum">
              <a:rPr lang="el-GR" smtClean="0"/>
              <a:t>2</a:t>
            </a:fld>
            <a:endParaRPr lang="el-GR"/>
          </a:p>
        </p:txBody>
      </p:sp>
      <p:pic>
        <p:nvPicPr>
          <p:cNvPr id="8" name="Εικόνα 7">
            <a:extLst>
              <a:ext uri="{FF2B5EF4-FFF2-40B4-BE49-F238E27FC236}">
                <a16:creationId xmlns:a16="http://schemas.microsoft.com/office/drawing/2014/main" id="{DA259C78-B5D2-4972-BEFA-2CB03AAE4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525" y="423605"/>
            <a:ext cx="7803556" cy="4974767"/>
          </a:xfrm>
          <a:prstGeom prst="rect">
            <a:avLst/>
          </a:prstGeom>
        </p:spPr>
      </p:pic>
      <p:sp>
        <p:nvSpPr>
          <p:cNvPr id="9" name="TextBox 8">
            <a:extLst>
              <a:ext uri="{FF2B5EF4-FFF2-40B4-BE49-F238E27FC236}">
                <a16:creationId xmlns:a16="http://schemas.microsoft.com/office/drawing/2014/main" id="{E6D44A6E-3AB5-EE03-E1BA-A3F8C6BDCDAF}"/>
              </a:ext>
            </a:extLst>
          </p:cNvPr>
          <p:cNvSpPr txBox="1"/>
          <p:nvPr/>
        </p:nvSpPr>
        <p:spPr>
          <a:xfrm>
            <a:off x="5056924" y="6169338"/>
            <a:ext cx="6096000" cy="646331"/>
          </a:xfrm>
          <a:prstGeom prst="rect">
            <a:avLst/>
          </a:prstGeom>
          <a:noFill/>
        </p:spPr>
        <p:txBody>
          <a:bodyPr wrap="square">
            <a:spAutoFit/>
          </a:bodyPr>
          <a:lstStyle/>
          <a:p>
            <a:r>
              <a:rPr lang="el-GR" dirty="0"/>
              <a:t> https://commons.wikimedia.org/w/index.php?curid=80531292</a:t>
            </a:r>
          </a:p>
        </p:txBody>
      </p:sp>
    </p:spTree>
    <p:extLst>
      <p:ext uri="{BB962C8B-B14F-4D97-AF65-F5344CB8AC3E}">
        <p14:creationId xmlns:p14="http://schemas.microsoft.com/office/powerpoint/2010/main" val="253414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272E04E-7A61-3C7B-E834-A6C23D55A86A}"/>
              </a:ext>
            </a:extLst>
          </p:cNvPr>
          <p:cNvSpPr>
            <a:spLocks noGrp="1"/>
          </p:cNvSpPr>
          <p:nvPr>
            <p:ph type="title"/>
          </p:nvPr>
        </p:nvSpPr>
        <p:spPr/>
        <p:txBody>
          <a:bodyPr/>
          <a:lstStyle/>
          <a:p>
            <a:r>
              <a:rPr lang="el-GR" dirty="0"/>
              <a:t>Πώς επηρεάζει το </a:t>
            </a:r>
            <a:r>
              <a:rPr lang="el-GR" dirty="0" err="1"/>
              <a:t>κομπόστ</a:t>
            </a:r>
            <a:r>
              <a:rPr lang="el-GR" dirty="0"/>
              <a:t> το έδαφος;</a:t>
            </a:r>
          </a:p>
        </p:txBody>
      </p:sp>
      <p:sp>
        <p:nvSpPr>
          <p:cNvPr id="3" name="Θέση περιεχομένου 2">
            <a:extLst>
              <a:ext uri="{FF2B5EF4-FFF2-40B4-BE49-F238E27FC236}">
                <a16:creationId xmlns:a16="http://schemas.microsoft.com/office/drawing/2014/main" id="{13ECC2A4-DAE4-5815-8203-07371A561683}"/>
              </a:ext>
            </a:extLst>
          </p:cNvPr>
          <p:cNvSpPr>
            <a:spLocks noGrp="1"/>
          </p:cNvSpPr>
          <p:nvPr>
            <p:ph sz="half" idx="1"/>
          </p:nvPr>
        </p:nvSpPr>
        <p:spPr>
          <a:xfrm>
            <a:off x="1097278" y="1845734"/>
            <a:ext cx="9715502" cy="4023360"/>
          </a:xfrm>
        </p:spPr>
        <p:txBody>
          <a:bodyPr/>
          <a:lstStyle/>
          <a:p>
            <a:pPr algn="just" defTabSz="457200"/>
            <a:r>
              <a:rPr lang="el-GR" sz="1800" dirty="0">
                <a:solidFill>
                  <a:schemeClr val="tx1"/>
                </a:solidFill>
              </a:rPr>
              <a:t>Το </a:t>
            </a:r>
            <a:r>
              <a:rPr lang="el-GR" sz="1800" dirty="0" err="1">
                <a:solidFill>
                  <a:schemeClr val="tx1"/>
                </a:solidFill>
              </a:rPr>
              <a:t>κομποστ</a:t>
            </a:r>
            <a:r>
              <a:rPr lang="el-GR" sz="1800" dirty="0">
                <a:solidFill>
                  <a:schemeClr val="tx1"/>
                </a:solidFill>
              </a:rPr>
              <a:t> αποτελεί ένα οργανικό λίπασμα που σκοπό έχει να βελτιώσει τις ιδιότητες του εδάφους</a:t>
            </a:r>
          </a:p>
          <a:p>
            <a:pPr algn="just" defTabSz="457200"/>
            <a:r>
              <a:rPr lang="el-GR" sz="1800" dirty="0">
                <a:solidFill>
                  <a:schemeClr val="tx1"/>
                </a:solidFill>
              </a:rPr>
              <a:t>Οι ιδιότητες αυτές (παράμετροι) είναι κάποια φυσικοχημικά μεγέθη που επηρεάζουν με τη σειρά τους την ανάπτυξη των φυτών</a:t>
            </a:r>
          </a:p>
          <a:p>
            <a:pPr algn="just" defTabSz="457200"/>
            <a:r>
              <a:rPr lang="el-GR" sz="1800" dirty="0">
                <a:solidFill>
                  <a:srgbClr val="FF0000"/>
                </a:solidFill>
              </a:rPr>
              <a:t>Είναι πρωταρχικής σημασίας να επιλέξουμε και να παρακολουθούμε αυτά τα μεγέθη καθώς και το πώς επηρεάζονται από την χρήση του λιπάσματος (</a:t>
            </a:r>
            <a:r>
              <a:rPr lang="el-GR" sz="1800" dirty="0" err="1">
                <a:solidFill>
                  <a:srgbClr val="FF0000"/>
                </a:solidFill>
              </a:rPr>
              <a:t>κομπόστ</a:t>
            </a:r>
            <a:r>
              <a:rPr lang="el-GR" sz="1800" dirty="0">
                <a:solidFill>
                  <a:srgbClr val="FF0000"/>
                </a:solidFill>
              </a:rPr>
              <a:t>) </a:t>
            </a:r>
          </a:p>
        </p:txBody>
      </p:sp>
      <p:sp>
        <p:nvSpPr>
          <p:cNvPr id="7" name="Θέση αριθμού διαφάνειας 6">
            <a:extLst>
              <a:ext uri="{FF2B5EF4-FFF2-40B4-BE49-F238E27FC236}">
                <a16:creationId xmlns:a16="http://schemas.microsoft.com/office/drawing/2014/main" id="{17F8E34C-78DD-8467-340E-E4D04B0CC480}"/>
              </a:ext>
            </a:extLst>
          </p:cNvPr>
          <p:cNvSpPr>
            <a:spLocks noGrp="1"/>
          </p:cNvSpPr>
          <p:nvPr>
            <p:ph type="sldNum" sz="quarter" idx="12"/>
          </p:nvPr>
        </p:nvSpPr>
        <p:spPr/>
        <p:txBody>
          <a:bodyPr/>
          <a:lstStyle/>
          <a:p>
            <a:fld id="{0E50B783-B644-4DDF-B5D0-920B2B823B30}" type="slidenum">
              <a:rPr lang="el-GR" smtClean="0"/>
              <a:t>20</a:t>
            </a:fld>
            <a:endParaRPr lang="el-GR"/>
          </a:p>
        </p:txBody>
      </p:sp>
    </p:spTree>
    <p:extLst>
      <p:ext uri="{BB962C8B-B14F-4D97-AF65-F5344CB8AC3E}">
        <p14:creationId xmlns:p14="http://schemas.microsoft.com/office/powerpoint/2010/main" val="428021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BBEF9-B1F6-B66D-74D2-EF45B24B143D}"/>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90956E00-C624-DD53-637B-2C00B19EE8DB}"/>
              </a:ext>
            </a:extLst>
          </p:cNvPr>
          <p:cNvSpPr>
            <a:spLocks noGrp="1"/>
          </p:cNvSpPr>
          <p:nvPr>
            <p:ph type="title"/>
          </p:nvPr>
        </p:nvSpPr>
        <p:spPr/>
        <p:txBody>
          <a:bodyPr>
            <a:normAutofit/>
          </a:bodyPr>
          <a:lstStyle/>
          <a:p>
            <a:r>
              <a:rPr lang="el-GR" sz="3200" dirty="0"/>
              <a:t>Ποιες είναι αυτές οι παράμετροι και πως μετρούνται</a:t>
            </a:r>
          </a:p>
        </p:txBody>
      </p:sp>
      <p:sp>
        <p:nvSpPr>
          <p:cNvPr id="3" name="Θέση περιεχομένου 2">
            <a:extLst>
              <a:ext uri="{FF2B5EF4-FFF2-40B4-BE49-F238E27FC236}">
                <a16:creationId xmlns:a16="http://schemas.microsoft.com/office/drawing/2014/main" id="{FA5B19DC-9FDC-0792-6144-61747EED8C48}"/>
              </a:ext>
            </a:extLst>
          </p:cNvPr>
          <p:cNvSpPr>
            <a:spLocks noGrp="1"/>
          </p:cNvSpPr>
          <p:nvPr>
            <p:ph sz="half" idx="1"/>
          </p:nvPr>
        </p:nvSpPr>
        <p:spPr>
          <a:xfrm>
            <a:off x="1097278" y="1845734"/>
            <a:ext cx="9715502" cy="4023360"/>
          </a:xfrm>
        </p:spPr>
        <p:txBody>
          <a:bodyPr>
            <a:normAutofit/>
          </a:bodyPr>
          <a:lstStyle/>
          <a:p>
            <a:pPr algn="just" defTabSz="457200"/>
            <a:r>
              <a:rPr lang="el-GR" sz="1800" b="1" dirty="0">
                <a:solidFill>
                  <a:schemeClr val="tx1"/>
                </a:solidFill>
              </a:rPr>
              <a:t>∆</a:t>
            </a:r>
            <a:r>
              <a:rPr lang="el-GR" sz="1800" b="1" dirty="0" err="1">
                <a:solidFill>
                  <a:schemeClr val="tx1"/>
                </a:solidFill>
              </a:rPr>
              <a:t>οµή</a:t>
            </a:r>
            <a:r>
              <a:rPr lang="el-GR" sz="1800" b="1" dirty="0">
                <a:solidFill>
                  <a:schemeClr val="tx1"/>
                </a:solidFill>
              </a:rPr>
              <a:t> του εδάφους</a:t>
            </a:r>
          </a:p>
          <a:p>
            <a:pPr algn="just" defTabSz="457200"/>
            <a:r>
              <a:rPr lang="el-GR" sz="1800" dirty="0">
                <a:solidFill>
                  <a:schemeClr val="tx1"/>
                </a:solidFill>
              </a:rPr>
              <a:t>Η </a:t>
            </a:r>
            <a:r>
              <a:rPr lang="el-GR" sz="1800" dirty="0" err="1">
                <a:solidFill>
                  <a:schemeClr val="tx1"/>
                </a:solidFill>
              </a:rPr>
              <a:t>δοµή</a:t>
            </a:r>
            <a:r>
              <a:rPr lang="el-GR" sz="1800" dirty="0">
                <a:solidFill>
                  <a:schemeClr val="tx1"/>
                </a:solidFill>
              </a:rPr>
              <a:t> του εδάφους ορίζεται από τα </a:t>
            </a:r>
            <a:r>
              <a:rPr lang="el-GR" sz="1800" dirty="0" err="1">
                <a:solidFill>
                  <a:schemeClr val="tx1"/>
                </a:solidFill>
              </a:rPr>
              <a:t>συσσωµατώµατα</a:t>
            </a:r>
            <a:r>
              <a:rPr lang="el-GR" sz="1800" dirty="0">
                <a:solidFill>
                  <a:schemeClr val="tx1"/>
                </a:solidFill>
              </a:rPr>
              <a:t> του εδάφους  (κόκκοι του εδάφους που έχουν συνενωθεί και συγκρατούνται µ</a:t>
            </a:r>
            <a:r>
              <a:rPr lang="el-GR" sz="1800" dirty="0" err="1">
                <a:solidFill>
                  <a:schemeClr val="tx1"/>
                </a:solidFill>
              </a:rPr>
              <a:t>εταξύ</a:t>
            </a:r>
            <a:r>
              <a:rPr lang="el-GR" sz="1800" dirty="0">
                <a:solidFill>
                  <a:schemeClr val="tx1"/>
                </a:solidFill>
              </a:rPr>
              <a:t> τους)</a:t>
            </a:r>
          </a:p>
          <a:p>
            <a:pPr algn="just" defTabSz="457200"/>
            <a:r>
              <a:rPr lang="el-GR" sz="1800" dirty="0">
                <a:solidFill>
                  <a:schemeClr val="tx1"/>
                </a:solidFill>
              </a:rPr>
              <a:t>Όσο μεγαλύτερα τα </a:t>
            </a:r>
            <a:r>
              <a:rPr lang="el-GR" sz="1800" dirty="0" err="1">
                <a:solidFill>
                  <a:schemeClr val="tx1"/>
                </a:solidFill>
              </a:rPr>
              <a:t>συσσωµατώµατα</a:t>
            </a:r>
            <a:r>
              <a:rPr lang="el-GR" sz="1800" dirty="0">
                <a:solidFill>
                  <a:schemeClr val="tx1"/>
                </a:solidFill>
              </a:rPr>
              <a:t> τόσο µ</a:t>
            </a:r>
            <a:r>
              <a:rPr lang="el-GR" sz="1800" dirty="0" err="1">
                <a:solidFill>
                  <a:schemeClr val="tx1"/>
                </a:solidFill>
              </a:rPr>
              <a:t>εγαλύτεροι</a:t>
            </a:r>
            <a:r>
              <a:rPr lang="el-GR" sz="1800" dirty="0">
                <a:solidFill>
                  <a:schemeClr val="tx1"/>
                </a:solidFill>
              </a:rPr>
              <a:t> οι πόροι του εδάφους. Οι καλές φυσικές ιδιότητες (</a:t>
            </a:r>
            <a:r>
              <a:rPr lang="el-GR" sz="1800" dirty="0" err="1">
                <a:solidFill>
                  <a:schemeClr val="tx1"/>
                </a:solidFill>
              </a:rPr>
              <a:t>αερισµός</a:t>
            </a:r>
            <a:r>
              <a:rPr lang="el-GR" sz="1800" dirty="0">
                <a:solidFill>
                  <a:schemeClr val="tx1"/>
                </a:solidFill>
              </a:rPr>
              <a:t> και µ</a:t>
            </a:r>
            <a:r>
              <a:rPr lang="el-GR" sz="1800" dirty="0" err="1">
                <a:solidFill>
                  <a:schemeClr val="tx1"/>
                </a:solidFill>
              </a:rPr>
              <a:t>ετακίνηση</a:t>
            </a:r>
            <a:r>
              <a:rPr lang="el-GR" sz="1800" dirty="0">
                <a:solidFill>
                  <a:schemeClr val="tx1"/>
                </a:solidFill>
              </a:rPr>
              <a:t> νερού) είναι συνάρτηση των μεγάλων πόρων </a:t>
            </a:r>
          </a:p>
          <a:p>
            <a:pPr algn="just" defTabSz="457200"/>
            <a:r>
              <a:rPr lang="el-GR" sz="1800" b="1" dirty="0">
                <a:solidFill>
                  <a:schemeClr val="tx1"/>
                </a:solidFill>
              </a:rPr>
              <a:t>Χημικές ιδιότητες του εδάφους</a:t>
            </a:r>
          </a:p>
          <a:p>
            <a:pPr algn="just" defTabSz="457200"/>
            <a:r>
              <a:rPr lang="el-GR" sz="1800" dirty="0">
                <a:solidFill>
                  <a:schemeClr val="tx1"/>
                </a:solidFill>
              </a:rPr>
              <a:t>Αρνητικά </a:t>
            </a:r>
            <a:r>
              <a:rPr lang="el-GR" sz="1800" dirty="0" err="1">
                <a:solidFill>
                  <a:schemeClr val="tx1"/>
                </a:solidFill>
              </a:rPr>
              <a:t>φορτισµένες</a:t>
            </a:r>
            <a:r>
              <a:rPr lang="el-GR" sz="1800" dirty="0">
                <a:solidFill>
                  <a:schemeClr val="tx1"/>
                </a:solidFill>
              </a:rPr>
              <a:t> επιφάνειες: τα στερεά συστατικά του εδάφους έχουν κυρίως αρνητικό φορτίο</a:t>
            </a:r>
          </a:p>
          <a:p>
            <a:pPr algn="just" defTabSz="457200"/>
            <a:r>
              <a:rPr lang="el-GR" sz="1800" dirty="0">
                <a:solidFill>
                  <a:schemeClr val="tx1"/>
                </a:solidFill>
              </a:rPr>
              <a:t>Εδαφικά </a:t>
            </a:r>
            <a:r>
              <a:rPr lang="el-GR" sz="1800" dirty="0" err="1">
                <a:solidFill>
                  <a:schemeClr val="tx1"/>
                </a:solidFill>
              </a:rPr>
              <a:t>κατιόντα</a:t>
            </a:r>
            <a:r>
              <a:rPr lang="el-GR" sz="1800" dirty="0">
                <a:solidFill>
                  <a:schemeClr val="tx1"/>
                </a:solidFill>
              </a:rPr>
              <a:t>: </a:t>
            </a:r>
            <a:r>
              <a:rPr lang="el-GR" sz="1800" dirty="0" err="1">
                <a:solidFill>
                  <a:schemeClr val="tx1"/>
                </a:solidFill>
              </a:rPr>
              <a:t>εξαρτώµενα</a:t>
            </a:r>
            <a:r>
              <a:rPr lang="el-GR" sz="1800" dirty="0">
                <a:solidFill>
                  <a:schemeClr val="tx1"/>
                </a:solidFill>
              </a:rPr>
              <a:t> από τη στερεή φάση, είτε </a:t>
            </a:r>
            <a:r>
              <a:rPr lang="el-GR" sz="1800" dirty="0" err="1">
                <a:solidFill>
                  <a:schemeClr val="tx1"/>
                </a:solidFill>
              </a:rPr>
              <a:t>διαλυµένα</a:t>
            </a:r>
            <a:r>
              <a:rPr lang="el-GR" sz="1800" dirty="0">
                <a:solidFill>
                  <a:schemeClr val="tx1"/>
                </a:solidFill>
              </a:rPr>
              <a:t> στο εδαφικό </a:t>
            </a:r>
            <a:r>
              <a:rPr lang="el-GR" sz="1800" dirty="0" err="1">
                <a:solidFill>
                  <a:schemeClr val="tx1"/>
                </a:solidFill>
              </a:rPr>
              <a:t>διάλυµα</a:t>
            </a:r>
            <a:endParaRPr lang="el-GR" sz="1800" dirty="0">
              <a:solidFill>
                <a:schemeClr val="tx1"/>
              </a:solidFill>
            </a:endParaRPr>
          </a:p>
          <a:p>
            <a:pPr algn="just" defTabSz="457200"/>
            <a:r>
              <a:rPr lang="el-GR" sz="1800" dirty="0">
                <a:solidFill>
                  <a:schemeClr val="tx1"/>
                </a:solidFill>
              </a:rPr>
              <a:t>Τα </a:t>
            </a:r>
            <a:r>
              <a:rPr lang="el-GR" sz="1800" dirty="0" err="1">
                <a:solidFill>
                  <a:schemeClr val="tx1"/>
                </a:solidFill>
              </a:rPr>
              <a:t>κατιόντα</a:t>
            </a:r>
            <a:r>
              <a:rPr lang="el-GR" sz="1800" dirty="0">
                <a:solidFill>
                  <a:schemeClr val="tx1"/>
                </a:solidFill>
              </a:rPr>
              <a:t> αυτά («βλαπτικά» μέταλλα και ωφέλιμα ιχνοστοιχεία) βρίσκονται σε διάφορες φάσεις ανάλογα με την κινητικότητα αυτών των  μορφών των  ιόντων  </a:t>
            </a:r>
          </a:p>
          <a:p>
            <a:pPr algn="just" defTabSz="457200"/>
            <a:endParaRPr lang="el-GR" sz="1800" dirty="0">
              <a:solidFill>
                <a:schemeClr val="tx1"/>
              </a:solidFill>
            </a:endParaRPr>
          </a:p>
          <a:p>
            <a:pPr algn="just" defTabSz="457200"/>
            <a:endParaRPr lang="el-GR" sz="1800" dirty="0">
              <a:solidFill>
                <a:schemeClr val="tx1"/>
              </a:solidFill>
            </a:endParaRPr>
          </a:p>
        </p:txBody>
      </p:sp>
      <p:sp>
        <p:nvSpPr>
          <p:cNvPr id="7" name="Θέση αριθμού διαφάνειας 6">
            <a:extLst>
              <a:ext uri="{FF2B5EF4-FFF2-40B4-BE49-F238E27FC236}">
                <a16:creationId xmlns:a16="http://schemas.microsoft.com/office/drawing/2014/main" id="{7866B0AA-3388-25C6-C2F9-346DE6CF334B}"/>
              </a:ext>
            </a:extLst>
          </p:cNvPr>
          <p:cNvSpPr>
            <a:spLocks noGrp="1"/>
          </p:cNvSpPr>
          <p:nvPr>
            <p:ph type="sldNum" sz="quarter" idx="12"/>
          </p:nvPr>
        </p:nvSpPr>
        <p:spPr/>
        <p:txBody>
          <a:bodyPr/>
          <a:lstStyle/>
          <a:p>
            <a:fld id="{0E50B783-B644-4DDF-B5D0-920B2B823B30}" type="slidenum">
              <a:rPr lang="el-GR" smtClean="0"/>
              <a:t>21</a:t>
            </a:fld>
            <a:endParaRPr lang="el-GR"/>
          </a:p>
        </p:txBody>
      </p:sp>
    </p:spTree>
    <p:extLst>
      <p:ext uri="{BB962C8B-B14F-4D97-AF65-F5344CB8AC3E}">
        <p14:creationId xmlns:p14="http://schemas.microsoft.com/office/powerpoint/2010/main" val="484041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ABC7F-8628-E6A3-8156-E8C355A3E18B}"/>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6227A22-59BA-73C0-39FC-464DACBEA8CC}"/>
              </a:ext>
            </a:extLst>
          </p:cNvPr>
          <p:cNvSpPr>
            <a:spLocks noGrp="1"/>
          </p:cNvSpPr>
          <p:nvPr>
            <p:ph type="title"/>
          </p:nvPr>
        </p:nvSpPr>
        <p:spPr/>
        <p:txBody>
          <a:bodyPr>
            <a:normAutofit/>
          </a:bodyPr>
          <a:lstStyle/>
          <a:p>
            <a:r>
              <a:rPr lang="el-GR" sz="3200" dirty="0"/>
              <a:t>Ποιες είναι αυτές οι παράμετροι και πως μετρούνται</a:t>
            </a:r>
          </a:p>
        </p:txBody>
      </p:sp>
      <p:sp>
        <p:nvSpPr>
          <p:cNvPr id="3" name="Θέση περιεχομένου 2">
            <a:extLst>
              <a:ext uri="{FF2B5EF4-FFF2-40B4-BE49-F238E27FC236}">
                <a16:creationId xmlns:a16="http://schemas.microsoft.com/office/drawing/2014/main" id="{C2DF8D6D-A947-2220-E979-DB39CD146C7B}"/>
              </a:ext>
            </a:extLst>
          </p:cNvPr>
          <p:cNvSpPr>
            <a:spLocks noGrp="1"/>
          </p:cNvSpPr>
          <p:nvPr>
            <p:ph sz="half" idx="1"/>
          </p:nvPr>
        </p:nvSpPr>
        <p:spPr>
          <a:xfrm>
            <a:off x="1097278" y="1845734"/>
            <a:ext cx="9715502" cy="4023360"/>
          </a:xfrm>
        </p:spPr>
        <p:txBody>
          <a:bodyPr>
            <a:normAutofit fontScale="25000" lnSpcReduction="20000"/>
          </a:bodyPr>
          <a:lstStyle/>
          <a:p>
            <a:pPr algn="just" defTabSz="457200"/>
            <a:r>
              <a:rPr lang="el-GR" sz="5600" b="1" dirty="0">
                <a:solidFill>
                  <a:schemeClr val="tx1"/>
                </a:solidFill>
              </a:rPr>
              <a:t>Μορφές των </a:t>
            </a:r>
            <a:r>
              <a:rPr lang="el-GR" sz="5600" b="1" dirty="0" err="1">
                <a:solidFill>
                  <a:schemeClr val="tx1"/>
                </a:solidFill>
              </a:rPr>
              <a:t>κατιόντων</a:t>
            </a:r>
            <a:r>
              <a:rPr lang="el-GR" sz="5600" b="1" dirty="0">
                <a:solidFill>
                  <a:schemeClr val="tx1"/>
                </a:solidFill>
              </a:rPr>
              <a:t> </a:t>
            </a:r>
          </a:p>
          <a:p>
            <a:pPr algn="just" defTabSz="457200"/>
            <a:r>
              <a:rPr lang="el-GR" sz="6400" dirty="0">
                <a:solidFill>
                  <a:schemeClr val="tx1"/>
                </a:solidFill>
              </a:rPr>
              <a:t>α) ανταλλάξιμα μέταλλα ή δεσμευμένα σε ανθρακικές φάσεις: σε περίπτωση που οι  συγκεντρώσεις </a:t>
            </a:r>
            <a:r>
              <a:rPr lang="el-GR" sz="6400" dirty="0" err="1">
                <a:solidFill>
                  <a:schemeClr val="tx1"/>
                </a:solidFill>
              </a:rPr>
              <a:t>κατιόντων</a:t>
            </a:r>
            <a:r>
              <a:rPr lang="el-GR" sz="6400" dirty="0">
                <a:solidFill>
                  <a:schemeClr val="tx1"/>
                </a:solidFill>
              </a:rPr>
              <a:t> δεν είναι αρκετά υψηλές, ώστε να ικανοποιείται το γινόμενο  διαλυτότητας των ανθρακικών αλάτων, μέταλλα όπως τα Co2+, Zn2+, Pb2+, Ba2+ υποκαθιστούν το ασβέστιο ή το μαγνήσιο στο κρυσταλλικό </a:t>
            </a:r>
            <a:r>
              <a:rPr lang="el-GR" sz="6400" dirty="0" err="1">
                <a:solidFill>
                  <a:schemeClr val="tx1"/>
                </a:solidFill>
              </a:rPr>
              <a:t>πλέγμμα</a:t>
            </a:r>
            <a:r>
              <a:rPr lang="el-GR" sz="6400" dirty="0">
                <a:solidFill>
                  <a:schemeClr val="tx1"/>
                </a:solidFill>
              </a:rPr>
              <a:t> των ανθρακικών  ορυκτών και βρίσκονται σε ισορροπία με αυτά.</a:t>
            </a:r>
          </a:p>
          <a:p>
            <a:pPr algn="just" defTabSz="457200"/>
            <a:r>
              <a:rPr lang="el-GR" sz="6400" dirty="0">
                <a:solidFill>
                  <a:schemeClr val="tx1"/>
                </a:solidFill>
              </a:rPr>
              <a:t>β) αναγώγιμα μέταλλα ή μέταλλα οξειδίων </a:t>
            </a:r>
            <a:r>
              <a:rPr lang="el-GR" sz="6400" dirty="0" err="1">
                <a:solidFill>
                  <a:schemeClr val="tx1"/>
                </a:solidFill>
              </a:rPr>
              <a:t>Fe</a:t>
            </a:r>
            <a:r>
              <a:rPr lang="el-GR" sz="6400" dirty="0">
                <a:solidFill>
                  <a:schemeClr val="tx1"/>
                </a:solidFill>
              </a:rPr>
              <a:t>, </a:t>
            </a:r>
            <a:r>
              <a:rPr lang="el-GR" sz="6400" dirty="0" err="1">
                <a:solidFill>
                  <a:schemeClr val="tx1"/>
                </a:solidFill>
              </a:rPr>
              <a:t>Mn</a:t>
            </a:r>
            <a:r>
              <a:rPr lang="el-GR" sz="6400" dirty="0">
                <a:solidFill>
                  <a:schemeClr val="tx1"/>
                </a:solidFill>
              </a:rPr>
              <a:t>: Η σύνδεση των μετάλλων σε αυτές  τις περιβαλλοντικές μορφές γίνεται με προσρόφηση των ιόντων των μετάλλων στις </a:t>
            </a:r>
            <a:r>
              <a:rPr lang="el-GR" sz="6400" dirty="0" err="1">
                <a:solidFill>
                  <a:schemeClr val="tx1"/>
                </a:solidFill>
              </a:rPr>
              <a:t>υδροξυλομάδες</a:t>
            </a:r>
            <a:r>
              <a:rPr lang="el-GR" sz="6400" dirty="0">
                <a:solidFill>
                  <a:schemeClr val="tx1"/>
                </a:solidFill>
              </a:rPr>
              <a:t> ή την </a:t>
            </a:r>
            <a:r>
              <a:rPr lang="el-GR" sz="6400" dirty="0" err="1">
                <a:solidFill>
                  <a:schemeClr val="tx1"/>
                </a:solidFill>
              </a:rPr>
              <a:t>συγκαταβύθισή</a:t>
            </a:r>
            <a:r>
              <a:rPr lang="el-GR" sz="6400" dirty="0">
                <a:solidFill>
                  <a:schemeClr val="tx1"/>
                </a:solidFill>
              </a:rPr>
              <a:t> τους με τα οξείδια </a:t>
            </a:r>
            <a:r>
              <a:rPr lang="el-GR" sz="6400" dirty="0" err="1">
                <a:solidFill>
                  <a:schemeClr val="tx1"/>
                </a:solidFill>
              </a:rPr>
              <a:t>Fe</a:t>
            </a:r>
            <a:r>
              <a:rPr lang="el-GR" sz="6400" dirty="0">
                <a:solidFill>
                  <a:schemeClr val="tx1"/>
                </a:solidFill>
              </a:rPr>
              <a:t>/</a:t>
            </a:r>
            <a:r>
              <a:rPr lang="el-GR" sz="6400" dirty="0" err="1">
                <a:solidFill>
                  <a:schemeClr val="tx1"/>
                </a:solidFill>
              </a:rPr>
              <a:t>Mn</a:t>
            </a:r>
            <a:r>
              <a:rPr lang="el-GR" sz="6400" dirty="0">
                <a:solidFill>
                  <a:schemeClr val="tx1"/>
                </a:solidFill>
              </a:rPr>
              <a:t> και εξαρτάται από το βαθμό κρυσταλλικότητας και το βαθμό γήρανσης των ορυκτών, την παρουσία άλλων στοιχείων, την επικάλυψη των επιφανειών τους από οργανική ύλη και το μέγεθός τους </a:t>
            </a:r>
          </a:p>
          <a:p>
            <a:pPr algn="just" defTabSz="457200"/>
            <a:r>
              <a:rPr lang="el-GR" sz="6400" dirty="0">
                <a:solidFill>
                  <a:schemeClr val="tx1"/>
                </a:solidFill>
              </a:rPr>
              <a:t>γ) </a:t>
            </a:r>
            <a:r>
              <a:rPr lang="el-GR" sz="6400" dirty="0" err="1">
                <a:solidFill>
                  <a:schemeClr val="tx1"/>
                </a:solidFill>
              </a:rPr>
              <a:t>οξειδούμενα</a:t>
            </a:r>
            <a:r>
              <a:rPr lang="el-GR" sz="6400" dirty="0">
                <a:solidFill>
                  <a:schemeClr val="tx1"/>
                </a:solidFill>
              </a:rPr>
              <a:t> μέταλλα ή δεσμευμένα στην οργανική φάση:  η  οργανική ύλη είναι  ένα σύνθετο μίγμα ενώσεων, φυσικής ή ανθρωπογενούς προέλευσης, με  κυριότερους εκπροσώπους τα χουμικά και </a:t>
            </a:r>
            <a:r>
              <a:rPr lang="el-GR" sz="6400" dirty="0" err="1">
                <a:solidFill>
                  <a:schemeClr val="tx1"/>
                </a:solidFill>
              </a:rPr>
              <a:t>φουλβικά</a:t>
            </a:r>
            <a:r>
              <a:rPr lang="el-GR" sz="6400" dirty="0">
                <a:solidFill>
                  <a:schemeClr val="tx1"/>
                </a:solidFill>
              </a:rPr>
              <a:t> οξέα. Η ύλη αυτή μπορεί να προσροφά μέταλλα λόγω μεγάλης ειδικής επιφάνειας, υψηλής </a:t>
            </a:r>
            <a:r>
              <a:rPr lang="el-GR" sz="6400" dirty="0" err="1">
                <a:solidFill>
                  <a:schemeClr val="tx1"/>
                </a:solidFill>
              </a:rPr>
              <a:t>κατιοντοανταλλακτικής</a:t>
            </a:r>
            <a:r>
              <a:rPr lang="el-GR" sz="6400" dirty="0">
                <a:solidFill>
                  <a:schemeClr val="tx1"/>
                </a:solidFill>
              </a:rPr>
              <a:t> ικανότητας και ισχυρά αρνητικού φορτίου καθώς τα μέταλλα βρίσκονται ως </a:t>
            </a:r>
            <a:r>
              <a:rPr lang="el-GR" sz="6400" dirty="0" err="1">
                <a:solidFill>
                  <a:schemeClr val="tx1"/>
                </a:solidFill>
              </a:rPr>
              <a:t>κατιόντα</a:t>
            </a:r>
            <a:r>
              <a:rPr lang="el-GR" sz="6400" dirty="0">
                <a:solidFill>
                  <a:schemeClr val="tx1"/>
                </a:solidFill>
              </a:rPr>
              <a:t>.  Επιπλέον δραστικές χημικές ομάδες όπως </a:t>
            </a:r>
            <a:r>
              <a:rPr lang="el-GR" sz="6400" dirty="0" err="1">
                <a:solidFill>
                  <a:schemeClr val="tx1"/>
                </a:solidFill>
              </a:rPr>
              <a:t>φαινολικές</a:t>
            </a:r>
            <a:r>
              <a:rPr lang="el-GR" sz="6400" dirty="0">
                <a:solidFill>
                  <a:schemeClr val="tx1"/>
                </a:solidFill>
              </a:rPr>
              <a:t> ομάδες και </a:t>
            </a:r>
            <a:r>
              <a:rPr lang="el-GR" sz="6400" dirty="0" err="1">
                <a:solidFill>
                  <a:schemeClr val="tx1"/>
                </a:solidFill>
              </a:rPr>
              <a:t>καρβοξυλομάδες</a:t>
            </a:r>
            <a:r>
              <a:rPr lang="el-GR" sz="6400" dirty="0">
                <a:solidFill>
                  <a:schemeClr val="tx1"/>
                </a:solidFill>
              </a:rPr>
              <a:t> οι οποίες και αυτές μπορούν να δεσμεύσουν σε ισχυρό  βαθμό τα </a:t>
            </a:r>
            <a:r>
              <a:rPr lang="el-GR" sz="6400" dirty="0" err="1">
                <a:solidFill>
                  <a:schemeClr val="tx1"/>
                </a:solidFill>
              </a:rPr>
              <a:t>κατιόντα</a:t>
            </a:r>
            <a:r>
              <a:rPr lang="el-GR" sz="6400" dirty="0">
                <a:solidFill>
                  <a:schemeClr val="tx1"/>
                </a:solidFill>
              </a:rPr>
              <a:t>.</a:t>
            </a:r>
          </a:p>
          <a:p>
            <a:pPr algn="just" defTabSz="457200"/>
            <a:r>
              <a:rPr lang="el-GR" sz="6400" dirty="0">
                <a:solidFill>
                  <a:schemeClr val="tx1"/>
                </a:solidFill>
              </a:rPr>
              <a:t> δ) μέταλλα σε </a:t>
            </a:r>
            <a:r>
              <a:rPr lang="el-GR" sz="6400" dirty="0" err="1">
                <a:solidFill>
                  <a:schemeClr val="tx1"/>
                </a:solidFill>
              </a:rPr>
              <a:t>εναπομείνουσα</a:t>
            </a:r>
            <a:r>
              <a:rPr lang="el-GR" sz="6400" dirty="0">
                <a:solidFill>
                  <a:schemeClr val="tx1"/>
                </a:solidFill>
              </a:rPr>
              <a:t> φάση στο κρυσταλλικό πλέγμα των ορυκτών: Η σύνδεση αυτή συνίσταται στην υποκατάσταση των ατόμων του κρυσταλλικού  πλέγματος των ορυκτών από κάποιο μέταλλο. Η υποκατάσταση καθορίζεται από την ιοντική ακτίνα και το φορτίο των μετάλλων. Τα μέταλλα στη μορφή αυτή είναι τα πλέον σταθερά και τα λιγότερο </a:t>
            </a:r>
            <a:r>
              <a:rPr lang="el-GR" sz="6400" dirty="0" err="1">
                <a:solidFill>
                  <a:schemeClr val="tx1"/>
                </a:solidFill>
              </a:rPr>
              <a:t>βιοδιαθέσιμα</a:t>
            </a:r>
            <a:r>
              <a:rPr lang="el-GR" sz="6400" dirty="0">
                <a:solidFill>
                  <a:schemeClr val="tx1"/>
                </a:solidFill>
              </a:rPr>
              <a:t> στο περιβάλλον</a:t>
            </a:r>
          </a:p>
          <a:p>
            <a:pPr algn="just" defTabSz="457200"/>
            <a:endParaRPr lang="el-GR" sz="1800" dirty="0">
              <a:solidFill>
                <a:schemeClr val="tx1"/>
              </a:solidFill>
            </a:endParaRPr>
          </a:p>
        </p:txBody>
      </p:sp>
      <p:sp>
        <p:nvSpPr>
          <p:cNvPr id="7" name="Θέση αριθμού διαφάνειας 6">
            <a:extLst>
              <a:ext uri="{FF2B5EF4-FFF2-40B4-BE49-F238E27FC236}">
                <a16:creationId xmlns:a16="http://schemas.microsoft.com/office/drawing/2014/main" id="{2E4D6D1A-4800-AF99-608C-893117563512}"/>
              </a:ext>
            </a:extLst>
          </p:cNvPr>
          <p:cNvSpPr>
            <a:spLocks noGrp="1"/>
          </p:cNvSpPr>
          <p:nvPr>
            <p:ph type="sldNum" sz="quarter" idx="12"/>
          </p:nvPr>
        </p:nvSpPr>
        <p:spPr/>
        <p:txBody>
          <a:bodyPr/>
          <a:lstStyle/>
          <a:p>
            <a:fld id="{0E50B783-B644-4DDF-B5D0-920B2B823B30}" type="slidenum">
              <a:rPr lang="el-GR" smtClean="0"/>
              <a:t>22</a:t>
            </a:fld>
            <a:endParaRPr lang="el-GR"/>
          </a:p>
        </p:txBody>
      </p:sp>
    </p:spTree>
    <p:extLst>
      <p:ext uri="{BB962C8B-B14F-4D97-AF65-F5344CB8AC3E}">
        <p14:creationId xmlns:p14="http://schemas.microsoft.com/office/powerpoint/2010/main" val="3590113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F9824-F55F-E368-8C96-93C20D8C91EB}"/>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2A82586D-D6A1-473C-CB40-B083A8ACEBF5}"/>
              </a:ext>
            </a:extLst>
          </p:cNvPr>
          <p:cNvSpPr>
            <a:spLocks noGrp="1"/>
          </p:cNvSpPr>
          <p:nvPr>
            <p:ph type="title"/>
          </p:nvPr>
        </p:nvSpPr>
        <p:spPr/>
        <p:txBody>
          <a:bodyPr>
            <a:normAutofit/>
          </a:bodyPr>
          <a:lstStyle/>
          <a:p>
            <a:r>
              <a:rPr lang="el-GR" sz="3200" dirty="0"/>
              <a:t>Ποιες είναι αυτές οι παράμετροι και πως μετρούνται</a:t>
            </a:r>
          </a:p>
        </p:txBody>
      </p:sp>
      <p:sp>
        <p:nvSpPr>
          <p:cNvPr id="3" name="Θέση περιεχομένου 2">
            <a:extLst>
              <a:ext uri="{FF2B5EF4-FFF2-40B4-BE49-F238E27FC236}">
                <a16:creationId xmlns:a16="http://schemas.microsoft.com/office/drawing/2014/main" id="{4A52B2C4-6A89-C83B-BB00-5E8A93C5067B}"/>
              </a:ext>
            </a:extLst>
          </p:cNvPr>
          <p:cNvSpPr>
            <a:spLocks noGrp="1"/>
          </p:cNvSpPr>
          <p:nvPr>
            <p:ph sz="half" idx="1"/>
          </p:nvPr>
        </p:nvSpPr>
        <p:spPr>
          <a:xfrm>
            <a:off x="1097278" y="1845734"/>
            <a:ext cx="9715502" cy="4023360"/>
          </a:xfrm>
        </p:spPr>
        <p:txBody>
          <a:bodyPr>
            <a:normAutofit fontScale="40000" lnSpcReduction="20000"/>
          </a:bodyPr>
          <a:lstStyle/>
          <a:p>
            <a:pPr algn="just" defTabSz="457200"/>
            <a:r>
              <a:rPr lang="el-GR" sz="5600" b="1" dirty="0">
                <a:solidFill>
                  <a:schemeClr val="tx1"/>
                </a:solidFill>
              </a:rPr>
              <a:t> </a:t>
            </a:r>
            <a:r>
              <a:rPr lang="en-US" sz="5600" b="1" dirty="0">
                <a:solidFill>
                  <a:schemeClr val="tx1"/>
                </a:solidFill>
              </a:rPr>
              <a:t>pH </a:t>
            </a:r>
            <a:r>
              <a:rPr lang="el-GR" sz="5600" b="1" dirty="0">
                <a:solidFill>
                  <a:schemeClr val="tx1"/>
                </a:solidFill>
              </a:rPr>
              <a:t>του εδάφους</a:t>
            </a:r>
          </a:p>
          <a:p>
            <a:pPr algn="just" defTabSz="457200"/>
            <a:r>
              <a:rPr lang="el-GR" sz="5600" dirty="0">
                <a:solidFill>
                  <a:schemeClr val="tx1"/>
                </a:solidFill>
              </a:rPr>
              <a:t>- αποτελεί μια από τις πιο σημαντικές ιδιότητες του εδάφους</a:t>
            </a:r>
            <a:r>
              <a:rPr lang="en-US" sz="5600" dirty="0">
                <a:solidFill>
                  <a:schemeClr val="tx1"/>
                </a:solidFill>
              </a:rPr>
              <a:t> </a:t>
            </a:r>
            <a:r>
              <a:rPr lang="el-GR" sz="5600" dirty="0" err="1">
                <a:solidFill>
                  <a:schemeClr val="tx1"/>
                </a:solidFill>
              </a:rPr>
              <a:t>γιατι</a:t>
            </a:r>
            <a:r>
              <a:rPr lang="el-GR" sz="5600" dirty="0">
                <a:solidFill>
                  <a:schemeClr val="tx1"/>
                </a:solidFill>
              </a:rPr>
              <a:t> επηρεάζει την κινητικότητα των </a:t>
            </a:r>
            <a:r>
              <a:rPr lang="el-GR" sz="5600" dirty="0" err="1">
                <a:solidFill>
                  <a:schemeClr val="tx1"/>
                </a:solidFill>
              </a:rPr>
              <a:t>κατιόντων</a:t>
            </a:r>
            <a:r>
              <a:rPr lang="el-GR" sz="5600" dirty="0">
                <a:solidFill>
                  <a:schemeClr val="tx1"/>
                </a:solidFill>
              </a:rPr>
              <a:t> των πιο ευδιάλυτων φάσεων (</a:t>
            </a:r>
            <a:r>
              <a:rPr lang="el-GR" sz="5600" dirty="0" err="1">
                <a:solidFill>
                  <a:schemeClr val="tx1"/>
                </a:solidFill>
              </a:rPr>
              <a:t>βλ</a:t>
            </a:r>
            <a:r>
              <a:rPr lang="el-GR" sz="5600" dirty="0">
                <a:solidFill>
                  <a:schemeClr val="tx1"/>
                </a:solidFill>
              </a:rPr>
              <a:t> και προηγούμενη διαφάνεια)</a:t>
            </a:r>
          </a:p>
          <a:p>
            <a:pPr algn="just" defTabSz="457200"/>
            <a:r>
              <a:rPr lang="el-GR" sz="5600" dirty="0">
                <a:solidFill>
                  <a:schemeClr val="tx1"/>
                </a:solidFill>
              </a:rPr>
              <a:t>-</a:t>
            </a:r>
            <a:r>
              <a:rPr lang="en-US" sz="5600" dirty="0">
                <a:solidFill>
                  <a:schemeClr val="tx1"/>
                </a:solidFill>
              </a:rPr>
              <a:t>rule of thumb:</a:t>
            </a:r>
            <a:r>
              <a:rPr lang="el-GR" sz="5600" dirty="0">
                <a:solidFill>
                  <a:schemeClr val="tx1"/>
                </a:solidFill>
              </a:rPr>
              <a:t> όσο χαμηλότερο το</a:t>
            </a:r>
            <a:r>
              <a:rPr lang="en-US" sz="5600" dirty="0">
                <a:solidFill>
                  <a:schemeClr val="tx1"/>
                </a:solidFill>
              </a:rPr>
              <a:t> pH </a:t>
            </a:r>
            <a:r>
              <a:rPr lang="el-GR" sz="5600" dirty="0">
                <a:solidFill>
                  <a:schemeClr val="tx1"/>
                </a:solidFill>
              </a:rPr>
              <a:t>τόσο πιο ευκίνητα τα </a:t>
            </a:r>
            <a:r>
              <a:rPr lang="el-GR" sz="5600" dirty="0" err="1">
                <a:solidFill>
                  <a:schemeClr val="tx1"/>
                </a:solidFill>
              </a:rPr>
              <a:t>κατιόντα</a:t>
            </a:r>
            <a:r>
              <a:rPr lang="el-GR" sz="5600" dirty="0">
                <a:solidFill>
                  <a:schemeClr val="tx1"/>
                </a:solidFill>
              </a:rPr>
              <a:t> (σε γενικές γραμμές)…</a:t>
            </a:r>
          </a:p>
          <a:p>
            <a:pPr algn="just" defTabSz="457200"/>
            <a:r>
              <a:rPr lang="el-GR" sz="5600" dirty="0">
                <a:solidFill>
                  <a:schemeClr val="tx1"/>
                </a:solidFill>
              </a:rPr>
              <a:t>-καλύτερη αφομοίωση συστατικών σε 6,5-7</a:t>
            </a:r>
          </a:p>
          <a:p>
            <a:pPr algn="just" defTabSz="457200"/>
            <a:r>
              <a:rPr lang="el-GR" sz="5600" dirty="0">
                <a:solidFill>
                  <a:schemeClr val="tx1"/>
                </a:solidFill>
              </a:rPr>
              <a:t>-χαμηλές τιμές: επικρατούν </a:t>
            </a:r>
            <a:r>
              <a:rPr lang="en-US" sz="5600" dirty="0">
                <a:solidFill>
                  <a:schemeClr val="tx1"/>
                </a:solidFill>
              </a:rPr>
              <a:t>Al, Mn, Zn </a:t>
            </a:r>
            <a:r>
              <a:rPr lang="el-GR" sz="5600" dirty="0">
                <a:solidFill>
                  <a:schemeClr val="tx1"/>
                </a:solidFill>
              </a:rPr>
              <a:t>και πιθανή </a:t>
            </a:r>
            <a:r>
              <a:rPr lang="el-GR" sz="5600" dirty="0" err="1">
                <a:solidFill>
                  <a:schemeClr val="tx1"/>
                </a:solidFill>
              </a:rPr>
              <a:t>φυτοτοξικότητα</a:t>
            </a:r>
            <a:endParaRPr lang="el-GR" sz="5600" dirty="0">
              <a:solidFill>
                <a:schemeClr val="tx1"/>
              </a:solidFill>
            </a:endParaRPr>
          </a:p>
          <a:p>
            <a:pPr algn="just" defTabSz="457200"/>
            <a:r>
              <a:rPr lang="el-GR" sz="5600" dirty="0">
                <a:solidFill>
                  <a:schemeClr val="tx1"/>
                </a:solidFill>
              </a:rPr>
              <a:t>-υψηλές τιμές: δεσμεύονται τα περισσότερα ιχνοστοιχεία και πιθανή </a:t>
            </a:r>
            <a:r>
              <a:rPr lang="el-GR" sz="5600" dirty="0" err="1">
                <a:solidFill>
                  <a:schemeClr val="tx1"/>
                </a:solidFill>
              </a:rPr>
              <a:t>τροφοπενία</a:t>
            </a:r>
            <a:endParaRPr lang="el-GR" sz="5600" dirty="0">
              <a:solidFill>
                <a:schemeClr val="tx1"/>
              </a:solidFill>
            </a:endParaRPr>
          </a:p>
          <a:p>
            <a:pPr algn="just" defTabSz="457200"/>
            <a:r>
              <a:rPr lang="el-GR" sz="5600" dirty="0">
                <a:solidFill>
                  <a:schemeClr val="tx1"/>
                </a:solidFill>
              </a:rPr>
              <a:t>-χαμηλές τιμές: πιθανό πρόβλημα με Ρ, Ν, Κ</a:t>
            </a:r>
          </a:p>
          <a:p>
            <a:pPr algn="just" defTabSz="457200"/>
            <a:r>
              <a:rPr lang="el-GR" sz="5600" dirty="0">
                <a:solidFill>
                  <a:schemeClr val="tx1"/>
                </a:solidFill>
              </a:rPr>
              <a:t>-υψηλές τιμές: πιθανό πρόβλημα με </a:t>
            </a:r>
            <a:r>
              <a:rPr lang="en-US" sz="5600" dirty="0">
                <a:solidFill>
                  <a:schemeClr val="tx1"/>
                </a:solidFill>
              </a:rPr>
              <a:t>Fe, Cu, Zn</a:t>
            </a:r>
            <a:endParaRPr lang="el-GR" sz="1800" dirty="0">
              <a:solidFill>
                <a:schemeClr val="tx1"/>
              </a:solidFill>
            </a:endParaRPr>
          </a:p>
        </p:txBody>
      </p:sp>
      <p:sp>
        <p:nvSpPr>
          <p:cNvPr id="7" name="Θέση αριθμού διαφάνειας 6">
            <a:extLst>
              <a:ext uri="{FF2B5EF4-FFF2-40B4-BE49-F238E27FC236}">
                <a16:creationId xmlns:a16="http://schemas.microsoft.com/office/drawing/2014/main" id="{06B072A9-2E75-A6FB-F603-389D5A4AFA72}"/>
              </a:ext>
            </a:extLst>
          </p:cNvPr>
          <p:cNvSpPr>
            <a:spLocks noGrp="1"/>
          </p:cNvSpPr>
          <p:nvPr>
            <p:ph type="sldNum" sz="quarter" idx="12"/>
          </p:nvPr>
        </p:nvSpPr>
        <p:spPr/>
        <p:txBody>
          <a:bodyPr/>
          <a:lstStyle/>
          <a:p>
            <a:fld id="{0E50B783-B644-4DDF-B5D0-920B2B823B30}" type="slidenum">
              <a:rPr lang="el-GR" smtClean="0"/>
              <a:t>23</a:t>
            </a:fld>
            <a:endParaRPr lang="el-GR"/>
          </a:p>
        </p:txBody>
      </p:sp>
    </p:spTree>
    <p:extLst>
      <p:ext uri="{BB962C8B-B14F-4D97-AF65-F5344CB8AC3E}">
        <p14:creationId xmlns:p14="http://schemas.microsoft.com/office/powerpoint/2010/main" val="4260240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E57E8-3F99-6F31-1A2B-09D1F3B20689}"/>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03CB23D4-573F-4520-569A-05AE26E648A1}"/>
              </a:ext>
            </a:extLst>
          </p:cNvPr>
          <p:cNvSpPr>
            <a:spLocks noGrp="1"/>
          </p:cNvSpPr>
          <p:nvPr>
            <p:ph type="title"/>
          </p:nvPr>
        </p:nvSpPr>
        <p:spPr/>
        <p:txBody>
          <a:bodyPr>
            <a:normAutofit/>
          </a:bodyPr>
          <a:lstStyle/>
          <a:p>
            <a:r>
              <a:rPr lang="el-GR" sz="3200" dirty="0"/>
              <a:t>Ποιες είναι αυτές οι παράμετροι και πως μετρούνται</a:t>
            </a:r>
          </a:p>
        </p:txBody>
      </p:sp>
      <p:sp>
        <p:nvSpPr>
          <p:cNvPr id="3" name="Θέση περιεχομένου 2">
            <a:extLst>
              <a:ext uri="{FF2B5EF4-FFF2-40B4-BE49-F238E27FC236}">
                <a16:creationId xmlns:a16="http://schemas.microsoft.com/office/drawing/2014/main" id="{505566DB-A310-5C2B-DF23-EA65DA23012F}"/>
              </a:ext>
            </a:extLst>
          </p:cNvPr>
          <p:cNvSpPr>
            <a:spLocks noGrp="1"/>
          </p:cNvSpPr>
          <p:nvPr>
            <p:ph sz="half" idx="1"/>
          </p:nvPr>
        </p:nvSpPr>
        <p:spPr>
          <a:xfrm>
            <a:off x="1097278" y="1845734"/>
            <a:ext cx="9715502" cy="4023360"/>
          </a:xfrm>
        </p:spPr>
        <p:txBody>
          <a:bodyPr>
            <a:normAutofit fontScale="47500" lnSpcReduction="20000"/>
          </a:bodyPr>
          <a:lstStyle/>
          <a:p>
            <a:pPr algn="just" defTabSz="457200"/>
            <a:r>
              <a:rPr lang="el-GR" sz="5600" b="1" dirty="0">
                <a:solidFill>
                  <a:schemeClr val="tx1"/>
                </a:solidFill>
              </a:rPr>
              <a:t> υφή εδάφους</a:t>
            </a:r>
          </a:p>
          <a:p>
            <a:pPr algn="just" defTabSz="457200"/>
            <a:r>
              <a:rPr lang="el-GR" sz="5600" dirty="0">
                <a:solidFill>
                  <a:schemeClr val="tx1"/>
                </a:solidFill>
              </a:rPr>
              <a:t>- πολύ σημαντικό γιατί κάθε υποείδος έχει διαφορετικές ανάγκες σε άρδευση/λίπανση</a:t>
            </a:r>
          </a:p>
          <a:p>
            <a:pPr algn="just" defTabSz="457200"/>
            <a:r>
              <a:rPr lang="el-GR" sz="5600" dirty="0">
                <a:solidFill>
                  <a:schemeClr val="tx1"/>
                </a:solidFill>
              </a:rPr>
              <a:t>-τρία βασικά συστατικά: άργιλος, ιλύς, άμμος, πολλοί συνδυασμοί!</a:t>
            </a:r>
          </a:p>
          <a:p>
            <a:pPr algn="just" defTabSz="457200"/>
            <a:r>
              <a:rPr lang="el-GR" sz="5600" dirty="0">
                <a:solidFill>
                  <a:schemeClr val="tx1"/>
                </a:solidFill>
              </a:rPr>
              <a:t>- η ποσοστιαία αναλογία τους χαρακτηρίζει την υφή του εδάφους</a:t>
            </a:r>
          </a:p>
          <a:p>
            <a:pPr algn="just" defTabSz="457200"/>
            <a:r>
              <a:rPr lang="el-GR" sz="5600" dirty="0">
                <a:solidFill>
                  <a:schemeClr val="tx1"/>
                </a:solidFill>
              </a:rPr>
              <a:t>-χαρακτηριστικό «σταθερό» που δεν αλλάζει από τις γεωργικές πρακτικές</a:t>
            </a:r>
          </a:p>
          <a:p>
            <a:pPr algn="just" defTabSz="457200"/>
            <a:r>
              <a:rPr lang="el-GR" sz="5600" dirty="0">
                <a:solidFill>
                  <a:schemeClr val="tx1"/>
                </a:solidFill>
              </a:rPr>
              <a:t>-η κατάταξη γίνεται με το τρίγωνο μηχανικής σύστασης και περιλαμβάνει εδάφη: αμμώδη ή ελαφρά, πηλώδη ή μέσης σύστασης, αργιλώδη ή </a:t>
            </a:r>
            <a:r>
              <a:rPr lang="el-GR" sz="5600" dirty="0" err="1">
                <a:solidFill>
                  <a:schemeClr val="tx1"/>
                </a:solidFill>
              </a:rPr>
              <a:t>βαρέα</a:t>
            </a:r>
            <a:endParaRPr lang="el-GR" sz="1800" dirty="0">
              <a:solidFill>
                <a:schemeClr val="tx1"/>
              </a:solidFill>
            </a:endParaRPr>
          </a:p>
        </p:txBody>
      </p:sp>
      <p:sp>
        <p:nvSpPr>
          <p:cNvPr id="7" name="Θέση αριθμού διαφάνειας 6">
            <a:extLst>
              <a:ext uri="{FF2B5EF4-FFF2-40B4-BE49-F238E27FC236}">
                <a16:creationId xmlns:a16="http://schemas.microsoft.com/office/drawing/2014/main" id="{F1E971F3-BDF5-CBEA-F95F-85CB6CEACB89}"/>
              </a:ext>
            </a:extLst>
          </p:cNvPr>
          <p:cNvSpPr>
            <a:spLocks noGrp="1"/>
          </p:cNvSpPr>
          <p:nvPr>
            <p:ph type="sldNum" sz="quarter" idx="12"/>
          </p:nvPr>
        </p:nvSpPr>
        <p:spPr/>
        <p:txBody>
          <a:bodyPr/>
          <a:lstStyle/>
          <a:p>
            <a:fld id="{0E50B783-B644-4DDF-B5D0-920B2B823B30}" type="slidenum">
              <a:rPr lang="el-GR" smtClean="0"/>
              <a:t>24</a:t>
            </a:fld>
            <a:endParaRPr lang="el-GR"/>
          </a:p>
        </p:txBody>
      </p:sp>
    </p:spTree>
    <p:extLst>
      <p:ext uri="{BB962C8B-B14F-4D97-AF65-F5344CB8AC3E}">
        <p14:creationId xmlns:p14="http://schemas.microsoft.com/office/powerpoint/2010/main" val="1103324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B66AC-544A-A4C6-9B94-EA0EF66BA583}"/>
            </a:ext>
          </a:extLst>
        </p:cNvPr>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1373CCDF-F29C-4E40-9618-8408A777C516}"/>
              </a:ext>
            </a:extLst>
          </p:cNvPr>
          <p:cNvSpPr>
            <a:spLocks noGrp="1"/>
          </p:cNvSpPr>
          <p:nvPr>
            <p:ph type="sldNum" sz="quarter" idx="12"/>
          </p:nvPr>
        </p:nvSpPr>
        <p:spPr/>
        <p:txBody>
          <a:bodyPr/>
          <a:lstStyle/>
          <a:p>
            <a:fld id="{0E50B783-B644-4DDF-B5D0-920B2B823B30}" type="slidenum">
              <a:rPr lang="el-GR" smtClean="0"/>
              <a:t>25</a:t>
            </a:fld>
            <a:endParaRPr lang="el-GR"/>
          </a:p>
        </p:txBody>
      </p:sp>
      <p:sp>
        <p:nvSpPr>
          <p:cNvPr id="5" name="Θέση περιεχομένου 4">
            <a:extLst>
              <a:ext uri="{FF2B5EF4-FFF2-40B4-BE49-F238E27FC236}">
                <a16:creationId xmlns:a16="http://schemas.microsoft.com/office/drawing/2014/main" id="{FB657122-0CC5-0681-A5BE-351B281A7068}"/>
              </a:ext>
            </a:extLst>
          </p:cNvPr>
          <p:cNvSpPr>
            <a:spLocks noGrp="1"/>
          </p:cNvSpPr>
          <p:nvPr>
            <p:ph sz="half" idx="1"/>
          </p:nvPr>
        </p:nvSpPr>
        <p:spPr/>
        <p:txBody>
          <a:bodyPr/>
          <a:lstStyle/>
          <a:p>
            <a:endParaRPr lang="el-GR"/>
          </a:p>
        </p:txBody>
      </p:sp>
      <p:sp>
        <p:nvSpPr>
          <p:cNvPr id="8" name="Τίτλος 7">
            <a:extLst>
              <a:ext uri="{FF2B5EF4-FFF2-40B4-BE49-F238E27FC236}">
                <a16:creationId xmlns:a16="http://schemas.microsoft.com/office/drawing/2014/main" id="{1715AFEE-586D-D949-4178-E0C3A6F1B2B5}"/>
              </a:ext>
            </a:extLst>
          </p:cNvPr>
          <p:cNvSpPr>
            <a:spLocks noGrp="1"/>
          </p:cNvSpPr>
          <p:nvPr>
            <p:ph type="title"/>
          </p:nvPr>
        </p:nvSpPr>
        <p:spPr/>
        <p:txBody>
          <a:bodyPr/>
          <a:lstStyle/>
          <a:p>
            <a:endParaRPr lang="el-GR"/>
          </a:p>
        </p:txBody>
      </p:sp>
      <p:pic>
        <p:nvPicPr>
          <p:cNvPr id="10" name="Εικόνα 9">
            <a:extLst>
              <a:ext uri="{FF2B5EF4-FFF2-40B4-BE49-F238E27FC236}">
                <a16:creationId xmlns:a16="http://schemas.microsoft.com/office/drawing/2014/main" id="{45CFD5EA-8326-02C3-F74C-50685D8B88E8}"/>
              </a:ext>
            </a:extLst>
          </p:cNvPr>
          <p:cNvPicPr>
            <a:picLocks noChangeAspect="1"/>
          </p:cNvPicPr>
          <p:nvPr/>
        </p:nvPicPr>
        <p:blipFill>
          <a:blip r:embed="rId2"/>
          <a:stretch>
            <a:fillRect/>
          </a:stretch>
        </p:blipFill>
        <p:spPr>
          <a:xfrm>
            <a:off x="1520190" y="286602"/>
            <a:ext cx="8949690" cy="5268377"/>
          </a:xfrm>
          <a:prstGeom prst="rect">
            <a:avLst/>
          </a:prstGeom>
        </p:spPr>
      </p:pic>
      <p:sp>
        <p:nvSpPr>
          <p:cNvPr id="11" name="TextBox 10">
            <a:extLst>
              <a:ext uri="{FF2B5EF4-FFF2-40B4-BE49-F238E27FC236}">
                <a16:creationId xmlns:a16="http://schemas.microsoft.com/office/drawing/2014/main" id="{92377F2C-9725-D7DB-229E-DD0EDDF81499}"/>
              </a:ext>
            </a:extLst>
          </p:cNvPr>
          <p:cNvSpPr txBox="1"/>
          <p:nvPr/>
        </p:nvSpPr>
        <p:spPr>
          <a:xfrm>
            <a:off x="7029450" y="5822716"/>
            <a:ext cx="5068439" cy="369332"/>
          </a:xfrm>
          <a:prstGeom prst="rect">
            <a:avLst/>
          </a:prstGeom>
          <a:noFill/>
        </p:spPr>
        <p:txBody>
          <a:bodyPr wrap="none" rtlCol="0">
            <a:spAutoFit/>
          </a:bodyPr>
          <a:lstStyle/>
          <a:p>
            <a:r>
              <a:rPr lang="el-GR" dirty="0"/>
              <a:t>Από διαφάνειες </a:t>
            </a:r>
            <a:r>
              <a:rPr lang="el-GR" dirty="0" err="1"/>
              <a:t>καθ</a:t>
            </a:r>
            <a:r>
              <a:rPr lang="el-GR" dirty="0"/>
              <a:t> κ Μ </a:t>
            </a:r>
            <a:r>
              <a:rPr lang="el-GR" dirty="0" err="1"/>
              <a:t>Βραχόπουλου</a:t>
            </a:r>
            <a:r>
              <a:rPr lang="el-GR" dirty="0"/>
              <a:t>, ΕΚΠΑ, 2023</a:t>
            </a:r>
          </a:p>
        </p:txBody>
      </p:sp>
    </p:spTree>
    <p:extLst>
      <p:ext uri="{BB962C8B-B14F-4D97-AF65-F5344CB8AC3E}">
        <p14:creationId xmlns:p14="http://schemas.microsoft.com/office/powerpoint/2010/main" val="3034365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4651E-8D24-259E-EA39-8261D15C656D}"/>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FB2385C6-E2D6-C21A-BD50-9CEE773260A6}"/>
              </a:ext>
            </a:extLst>
          </p:cNvPr>
          <p:cNvSpPr>
            <a:spLocks noGrp="1"/>
          </p:cNvSpPr>
          <p:nvPr>
            <p:ph type="title"/>
          </p:nvPr>
        </p:nvSpPr>
        <p:spPr/>
        <p:txBody>
          <a:bodyPr>
            <a:normAutofit/>
          </a:bodyPr>
          <a:lstStyle/>
          <a:p>
            <a:r>
              <a:rPr lang="el-GR" sz="3200" dirty="0"/>
              <a:t>Ποιες είναι αυτές οι παράμετροι και πως μετρούνται</a:t>
            </a:r>
          </a:p>
        </p:txBody>
      </p:sp>
      <p:sp>
        <p:nvSpPr>
          <p:cNvPr id="3" name="Θέση περιεχομένου 2">
            <a:extLst>
              <a:ext uri="{FF2B5EF4-FFF2-40B4-BE49-F238E27FC236}">
                <a16:creationId xmlns:a16="http://schemas.microsoft.com/office/drawing/2014/main" id="{40305A18-C5B3-A696-F174-020BE3F443C0}"/>
              </a:ext>
            </a:extLst>
          </p:cNvPr>
          <p:cNvSpPr>
            <a:spLocks noGrp="1"/>
          </p:cNvSpPr>
          <p:nvPr>
            <p:ph sz="half" idx="1"/>
          </p:nvPr>
        </p:nvSpPr>
        <p:spPr>
          <a:xfrm>
            <a:off x="1097278" y="1845734"/>
            <a:ext cx="9715502" cy="4023360"/>
          </a:xfrm>
        </p:spPr>
        <p:txBody>
          <a:bodyPr>
            <a:normAutofit/>
          </a:bodyPr>
          <a:lstStyle/>
          <a:p>
            <a:pPr algn="just" defTabSz="457200"/>
            <a:r>
              <a:rPr lang="el-GR" sz="5600" b="1" dirty="0">
                <a:solidFill>
                  <a:schemeClr val="tx1"/>
                </a:solidFill>
              </a:rPr>
              <a:t> </a:t>
            </a:r>
            <a:r>
              <a:rPr lang="el-GR" sz="1600" b="1" dirty="0">
                <a:solidFill>
                  <a:srgbClr val="212529"/>
                </a:solidFill>
                <a:latin typeface="Open Sans" panose="020B0606030504020204" pitchFamily="34" charset="0"/>
              </a:rPr>
              <a:t>οργανική ύλη</a:t>
            </a:r>
          </a:p>
          <a:p>
            <a:pPr algn="just" defTabSz="457200"/>
            <a:r>
              <a:rPr lang="el-GR" sz="1600" dirty="0">
                <a:solidFill>
                  <a:srgbClr val="212529"/>
                </a:solidFill>
                <a:latin typeface="Open Sans" panose="020B0606030504020204" pitchFamily="34" charset="0"/>
              </a:rPr>
              <a:t>-το υλικό που προέρχεται από την αποσύνθεση φυτών, ζωικών υπολειμμάτων και μικροοργανισμών </a:t>
            </a:r>
            <a:r>
              <a:rPr lang="el-GR" sz="1600" b="0" i="0" dirty="0">
                <a:solidFill>
                  <a:srgbClr val="212529"/>
                </a:solidFill>
                <a:effectLst/>
                <a:latin typeface="Open Sans" panose="020B0606030504020204" pitchFamily="34" charset="0"/>
              </a:rPr>
              <a:t>που υπάρχουν στην επιφάνεια του εδάφους και μέσα στο χώμα. </a:t>
            </a:r>
          </a:p>
          <a:p>
            <a:pPr algn="just" defTabSz="457200"/>
            <a:r>
              <a:rPr lang="el-GR" sz="1600" dirty="0">
                <a:solidFill>
                  <a:srgbClr val="212529"/>
                </a:solidFill>
                <a:latin typeface="Open Sans" panose="020B0606030504020204" pitchFamily="34" charset="0"/>
              </a:rPr>
              <a:t>-</a:t>
            </a:r>
            <a:r>
              <a:rPr lang="el-GR" sz="1600" dirty="0" err="1">
                <a:solidFill>
                  <a:srgbClr val="212529"/>
                </a:solidFill>
                <a:latin typeface="Open Sans" panose="020B0606030504020204" pitchFamily="34" charset="0"/>
              </a:rPr>
              <a:t>οσο</a:t>
            </a:r>
            <a:r>
              <a:rPr lang="el-GR" sz="1600" dirty="0">
                <a:solidFill>
                  <a:srgbClr val="212529"/>
                </a:solidFill>
                <a:latin typeface="Open Sans" panose="020B0606030504020204" pitchFamily="34" charset="0"/>
              </a:rPr>
              <a:t> </a:t>
            </a:r>
            <a:r>
              <a:rPr lang="el-GR" sz="1600" dirty="0" err="1">
                <a:solidFill>
                  <a:srgbClr val="212529"/>
                </a:solidFill>
                <a:latin typeface="Open Sans" panose="020B0606030504020204" pitchFamily="34" charset="0"/>
              </a:rPr>
              <a:t>περσσότερη</a:t>
            </a:r>
            <a:r>
              <a:rPr lang="el-GR" sz="1600" dirty="0">
                <a:solidFill>
                  <a:srgbClr val="212529"/>
                </a:solidFill>
                <a:latin typeface="Open Sans" panose="020B0606030504020204" pitchFamily="34" charset="0"/>
              </a:rPr>
              <a:t> η οργανική ύλη τόσο πιο γόνιμο το έδαφος ως γενικός κανόνας</a:t>
            </a:r>
          </a:p>
          <a:p>
            <a:pPr algn="just" defTabSz="457200"/>
            <a:r>
              <a:rPr lang="el-GR" sz="1600" dirty="0">
                <a:solidFill>
                  <a:srgbClr val="212529"/>
                </a:solidFill>
                <a:latin typeface="Open Sans" panose="020B0606030504020204" pitchFamily="34" charset="0"/>
              </a:rPr>
              <a:t>- </a:t>
            </a:r>
            <a:r>
              <a:rPr lang="el-GR" sz="1600" dirty="0">
                <a:solidFill>
                  <a:srgbClr val="FF0000"/>
                </a:solidFill>
                <a:latin typeface="Open Sans" panose="020B0606030504020204" pitchFamily="34" charset="0"/>
              </a:rPr>
              <a:t>η προσθήκη του προαναφερόμενου </a:t>
            </a:r>
            <a:r>
              <a:rPr lang="el-GR" sz="1600" dirty="0" err="1">
                <a:solidFill>
                  <a:srgbClr val="FF0000"/>
                </a:solidFill>
                <a:latin typeface="Open Sans" panose="020B0606030504020204" pitchFamily="34" charset="0"/>
              </a:rPr>
              <a:t>κομποστ</a:t>
            </a:r>
            <a:r>
              <a:rPr lang="el-GR" sz="1600" dirty="0">
                <a:solidFill>
                  <a:srgbClr val="FF0000"/>
                </a:solidFill>
                <a:latin typeface="Open Sans" panose="020B0606030504020204" pitchFamily="34" charset="0"/>
              </a:rPr>
              <a:t> εξυπηρετεί αυτόν τον εμπλουτισμό</a:t>
            </a:r>
            <a:endParaRPr lang="en-US" sz="1600" dirty="0">
              <a:solidFill>
                <a:srgbClr val="FF0000"/>
              </a:solidFill>
              <a:latin typeface="Open Sans" panose="020B0606030504020204" pitchFamily="34" charset="0"/>
            </a:endParaRPr>
          </a:p>
          <a:p>
            <a:pPr algn="just" defTabSz="457200"/>
            <a:r>
              <a:rPr lang="en-US" sz="1600" dirty="0">
                <a:solidFill>
                  <a:srgbClr val="212529"/>
                </a:solidFill>
                <a:latin typeface="Open Sans" panose="020B0606030504020204" pitchFamily="34" charset="0"/>
              </a:rPr>
              <a:t>-</a:t>
            </a:r>
            <a:r>
              <a:rPr lang="el-GR" sz="1600" dirty="0">
                <a:solidFill>
                  <a:srgbClr val="212529"/>
                </a:solidFill>
                <a:latin typeface="Open Sans" panose="020B0606030504020204" pitchFamily="34" charset="0"/>
              </a:rPr>
              <a:t>λειτουργεί ως δεξαμενή για Ν και Ρ, συγκρατεί υγρασία και αυξάνει το πορώδες</a:t>
            </a:r>
          </a:p>
          <a:p>
            <a:pPr algn="just" defTabSz="457200"/>
            <a:r>
              <a:rPr lang="el-GR" sz="1600" dirty="0">
                <a:solidFill>
                  <a:srgbClr val="212529"/>
                </a:solidFill>
                <a:latin typeface="Open Sans" panose="020B0606030504020204" pitchFamily="34" charset="0"/>
              </a:rPr>
              <a:t>-μειώνεται αργά και πρέπει να αναγεννηθεί για υγιή εδάφη</a:t>
            </a:r>
            <a:endParaRPr lang="el-GR" sz="1800" dirty="0">
              <a:solidFill>
                <a:schemeClr val="tx1"/>
              </a:solidFill>
            </a:endParaRPr>
          </a:p>
        </p:txBody>
      </p:sp>
      <p:sp>
        <p:nvSpPr>
          <p:cNvPr id="7" name="Θέση αριθμού διαφάνειας 6">
            <a:extLst>
              <a:ext uri="{FF2B5EF4-FFF2-40B4-BE49-F238E27FC236}">
                <a16:creationId xmlns:a16="http://schemas.microsoft.com/office/drawing/2014/main" id="{B6E8895A-33BA-27AC-3CED-058DFDF1FACA}"/>
              </a:ext>
            </a:extLst>
          </p:cNvPr>
          <p:cNvSpPr>
            <a:spLocks noGrp="1"/>
          </p:cNvSpPr>
          <p:nvPr>
            <p:ph type="sldNum" sz="quarter" idx="12"/>
          </p:nvPr>
        </p:nvSpPr>
        <p:spPr/>
        <p:txBody>
          <a:bodyPr/>
          <a:lstStyle/>
          <a:p>
            <a:fld id="{0E50B783-B644-4DDF-B5D0-920B2B823B30}" type="slidenum">
              <a:rPr lang="el-GR" smtClean="0"/>
              <a:t>26</a:t>
            </a:fld>
            <a:endParaRPr lang="el-GR"/>
          </a:p>
        </p:txBody>
      </p:sp>
    </p:spTree>
    <p:extLst>
      <p:ext uri="{BB962C8B-B14F-4D97-AF65-F5344CB8AC3E}">
        <p14:creationId xmlns:p14="http://schemas.microsoft.com/office/powerpoint/2010/main" val="339319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143" name="Rectangle 142">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5" name="Rectangle 144">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47" name="Straight Connector 146">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69C5F1CC-81CF-4FB4-9977-391DF5B090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8" name="Google Shape;98;p18"/>
          <p:cNvSpPr txBox="1"/>
          <p:nvPr/>
        </p:nvSpPr>
        <p:spPr>
          <a:xfrm>
            <a:off x="457200" y="640080"/>
            <a:ext cx="3659246" cy="2926080"/>
          </a:xfrm>
          <a:prstGeom prst="rect">
            <a:avLst/>
          </a:prstGeom>
        </p:spPr>
        <p:txBody>
          <a:bodyPr spcFirstLastPara="1" vert="horz" lIns="91440" tIns="45720" rIns="91440" bIns="45720" rtlCol="0" anchor="b" anchorCtr="0">
            <a:normAutofit/>
          </a:bodyPr>
          <a:lstStyle/>
          <a:p>
            <a:pPr defTabSz="914400">
              <a:lnSpc>
                <a:spcPct val="85000"/>
              </a:lnSpc>
              <a:spcBef>
                <a:spcPct val="0"/>
              </a:spcBef>
              <a:spcAft>
                <a:spcPts val="600"/>
              </a:spcAft>
            </a:pPr>
            <a:r>
              <a:rPr lang="en-US" sz="4400" b="1" spc="-50" dirty="0">
                <a:solidFill>
                  <a:srgbClr val="FFFFFF"/>
                </a:solidFill>
                <a:latin typeface="+mj-lt"/>
                <a:ea typeface="+mj-ea"/>
                <a:cs typeface="+mj-cs"/>
              </a:rPr>
              <a:t>Ευχαριστούμε πολύ</a:t>
            </a:r>
          </a:p>
        </p:txBody>
      </p:sp>
      <p:sp>
        <p:nvSpPr>
          <p:cNvPr id="151" name="Rectangle 150">
            <a:extLst>
              <a:ext uri="{FF2B5EF4-FFF2-40B4-BE49-F238E27FC236}">
                <a16:creationId xmlns:a16="http://schemas.microsoft.com/office/drawing/2014/main" id="{AFDD4421-3DEC-4941-9625-756F8B5C6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055B1-351A-100C-B3C7-3CAEA2FF4939}"/>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287272A2-0095-11E6-FF8E-BD6A4639780A}"/>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3</a:t>
            </a:fld>
            <a:endParaRPr lang="el-GR"/>
          </a:p>
        </p:txBody>
      </p:sp>
      <p:sp>
        <p:nvSpPr>
          <p:cNvPr id="10" name="TextBox 9">
            <a:extLst>
              <a:ext uri="{FF2B5EF4-FFF2-40B4-BE49-F238E27FC236}">
                <a16:creationId xmlns:a16="http://schemas.microsoft.com/office/drawing/2014/main" id="{46C6A773-C903-70E0-6920-DAAC6073658B}"/>
              </a:ext>
            </a:extLst>
          </p:cNvPr>
          <p:cNvSpPr txBox="1"/>
          <p:nvPr/>
        </p:nvSpPr>
        <p:spPr>
          <a:xfrm>
            <a:off x="402000" y="2101867"/>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ΣΒΑ 11 Βιώσιμες πόλεις και κοινότητες </a:t>
            </a:r>
          </a:p>
        </p:txBody>
      </p:sp>
      <p:sp>
        <p:nvSpPr>
          <p:cNvPr id="12" name="Τίτλος 1">
            <a:extLst>
              <a:ext uri="{FF2B5EF4-FFF2-40B4-BE49-F238E27FC236}">
                <a16:creationId xmlns:a16="http://schemas.microsoft.com/office/drawing/2014/main" id="{3992933B-45B2-1ED8-4081-29B2237804E8}"/>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ΣΒΑ και βιώσιμες πόλεις/ΣΒΑ και κυκλικότητα</a:t>
            </a:r>
            <a:endParaRPr lang="en-US" sz="3200" dirty="0"/>
          </a:p>
        </p:txBody>
      </p:sp>
      <p:sp>
        <p:nvSpPr>
          <p:cNvPr id="3" name="TextBox 2">
            <a:extLst>
              <a:ext uri="{FF2B5EF4-FFF2-40B4-BE49-F238E27FC236}">
                <a16:creationId xmlns:a16="http://schemas.microsoft.com/office/drawing/2014/main" id="{64FCC034-F9A0-103F-C418-3297ACE4535A}"/>
              </a:ext>
            </a:extLst>
          </p:cNvPr>
          <p:cNvSpPr txBox="1"/>
          <p:nvPr/>
        </p:nvSpPr>
        <p:spPr>
          <a:xfrm>
            <a:off x="398524" y="2471199"/>
            <a:ext cx="5830826" cy="3970318"/>
          </a:xfrm>
          <a:prstGeom prst="rect">
            <a:avLst/>
          </a:prstGeom>
          <a:noFill/>
        </p:spPr>
        <p:txBody>
          <a:bodyPr wrap="square">
            <a:spAutoFit/>
          </a:bodyPr>
          <a:lstStyle/>
          <a:p>
            <a:pPr marL="285750" indent="-285750" algn="just">
              <a:buFont typeface="Arial" panose="020B0604020202020204" pitchFamily="34" charset="0"/>
              <a:buChar char="•"/>
            </a:pPr>
            <a:r>
              <a:rPr lang="el-GR" dirty="0"/>
              <a:t>Ας σταθούμε στον Στόχο 11 που εστιάζει στο εξαιρετικά</a:t>
            </a:r>
          </a:p>
          <a:p>
            <a:pPr algn="just"/>
            <a:r>
              <a:rPr lang="el-GR" dirty="0"/>
              <a:t>τεχνητό κλίμα της πόλης. Η εν λόγω βιωσιμότητα εκτείνεται σε πολλές πτυχές αυτής της ζωής στην πόλη όπου σταχυολογώντας μπορούμε να αναφέρουμε</a:t>
            </a:r>
          </a:p>
          <a:p>
            <a:pPr algn="just"/>
            <a:r>
              <a:rPr lang="el-GR" dirty="0"/>
              <a:t>-την ανάγκη για καθαρό ατμοσφαιρικό αέρα</a:t>
            </a:r>
          </a:p>
          <a:p>
            <a:pPr algn="just"/>
            <a:r>
              <a:rPr lang="el-GR" dirty="0"/>
              <a:t>-την ανάγκη για ανθεκτικές, αποτελεσματικές, περιβαλλοντικά φιλικές υποδομές</a:t>
            </a:r>
          </a:p>
          <a:p>
            <a:pPr algn="just"/>
            <a:r>
              <a:rPr lang="el-GR" dirty="0"/>
              <a:t>-την υποχρέωση για πράσινους δημόσιους χώρους</a:t>
            </a:r>
          </a:p>
          <a:p>
            <a:pPr algn="just"/>
            <a:r>
              <a:rPr lang="el-GR" dirty="0"/>
              <a:t>-την υποχρέωση για βιώσιμη διαχείριση αστικών αποβλήτων</a:t>
            </a:r>
          </a:p>
          <a:p>
            <a:pPr algn="just"/>
            <a:r>
              <a:rPr lang="el-GR" dirty="0"/>
              <a:t>-την ανάγκη για προστασία της δημόσιας υγείας συμπεριλαμβανόμενης της διαχείρισης νερού και λυμάτων</a:t>
            </a:r>
          </a:p>
          <a:p>
            <a:pPr algn="just"/>
            <a:r>
              <a:rPr lang="el-GR" dirty="0"/>
              <a:t>-την εξασφάλιση των συνθηκών που οδηγούν σε υψηλή ποιότητα ζωής σε αυτές </a:t>
            </a:r>
          </a:p>
        </p:txBody>
      </p:sp>
      <p:sp>
        <p:nvSpPr>
          <p:cNvPr id="2" name="TextBox 1">
            <a:extLst>
              <a:ext uri="{FF2B5EF4-FFF2-40B4-BE49-F238E27FC236}">
                <a16:creationId xmlns:a16="http://schemas.microsoft.com/office/drawing/2014/main" id="{8EA44E48-45F9-1DEF-8D78-91F5C50AAE90}"/>
              </a:ext>
            </a:extLst>
          </p:cNvPr>
          <p:cNvSpPr txBox="1"/>
          <p:nvPr/>
        </p:nvSpPr>
        <p:spPr>
          <a:xfrm>
            <a:off x="6869431" y="4456358"/>
            <a:ext cx="3623310" cy="1754326"/>
          </a:xfrm>
          <a:prstGeom prst="rect">
            <a:avLst/>
          </a:prstGeom>
          <a:noFill/>
        </p:spPr>
        <p:txBody>
          <a:bodyPr wrap="square" rtlCol="0">
            <a:spAutoFit/>
          </a:bodyPr>
          <a:lstStyle/>
          <a:p>
            <a:r>
              <a:rPr lang="el-GR" dirty="0"/>
              <a:t>Εικόνα από την </a:t>
            </a:r>
            <a:r>
              <a:rPr lang="el-GR" dirty="0" err="1"/>
              <a:t>πλημμυρική</a:t>
            </a:r>
            <a:r>
              <a:rPr lang="el-GR" dirty="0"/>
              <a:t> καταστροφή στον</a:t>
            </a:r>
          </a:p>
          <a:p>
            <a:r>
              <a:rPr lang="el-GR" dirty="0"/>
              <a:t>Παλαμά Καρδίτσας. Ακραία καιρικά φαινόμενα και ανεπάρκεια αντιπλημμυρικού</a:t>
            </a:r>
          </a:p>
          <a:p>
            <a:r>
              <a:rPr lang="el-GR" dirty="0"/>
              <a:t>σχεδιασμού </a:t>
            </a:r>
          </a:p>
        </p:txBody>
      </p:sp>
      <p:pic>
        <p:nvPicPr>
          <p:cNvPr id="4" name="Picture 10" descr="Καρδίτσα: Τίτλοι τέλους για το Κέντρο Υγείας Παλαμά - Καταστράφηκε  ολοσχερώς - Κλιμάκιο γιατρών και νοσηλευτών στο χωριό">
            <a:extLst>
              <a:ext uri="{FF2B5EF4-FFF2-40B4-BE49-F238E27FC236}">
                <a16:creationId xmlns:a16="http://schemas.microsoft.com/office/drawing/2014/main" id="{C12D2653-B332-D2F0-6318-A3340A6A2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985" y="1942620"/>
            <a:ext cx="3912729" cy="238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95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768E2-5313-2FE5-74E8-2839659970F6}"/>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264D58DC-1139-203B-4C9B-C9B8FC54D34C}"/>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4</a:t>
            </a:fld>
            <a:endParaRPr lang="el-GR"/>
          </a:p>
        </p:txBody>
      </p:sp>
      <p:sp>
        <p:nvSpPr>
          <p:cNvPr id="10" name="TextBox 9">
            <a:extLst>
              <a:ext uri="{FF2B5EF4-FFF2-40B4-BE49-F238E27FC236}">
                <a16:creationId xmlns:a16="http://schemas.microsoft.com/office/drawing/2014/main" id="{3F0429DC-F1BB-85E7-BC85-0E952E3FCCB5}"/>
              </a:ext>
            </a:extLst>
          </p:cNvPr>
          <p:cNvSpPr txBox="1"/>
          <p:nvPr/>
        </p:nvSpPr>
        <p:spPr>
          <a:xfrm>
            <a:off x="402000" y="2101867"/>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ΣΒΑ 11 Βιώσιμες πόλεις και κοινότητες </a:t>
            </a:r>
          </a:p>
        </p:txBody>
      </p:sp>
      <p:sp>
        <p:nvSpPr>
          <p:cNvPr id="12" name="Τίτλος 1">
            <a:extLst>
              <a:ext uri="{FF2B5EF4-FFF2-40B4-BE49-F238E27FC236}">
                <a16:creationId xmlns:a16="http://schemas.microsoft.com/office/drawing/2014/main" id="{708E584F-6207-90E9-3177-B940AD064164}"/>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ΣΒΑ και βιώσιμες πόλεις/ΣΒΑ και κυκλικότητα</a:t>
            </a:r>
            <a:endParaRPr lang="en-US" sz="3200" dirty="0"/>
          </a:p>
        </p:txBody>
      </p:sp>
      <p:sp>
        <p:nvSpPr>
          <p:cNvPr id="2" name="TextBox 1">
            <a:extLst>
              <a:ext uri="{FF2B5EF4-FFF2-40B4-BE49-F238E27FC236}">
                <a16:creationId xmlns:a16="http://schemas.microsoft.com/office/drawing/2014/main" id="{24F6E8D9-4CE2-72C9-36F7-2081FA9C2B39}"/>
              </a:ext>
            </a:extLst>
          </p:cNvPr>
          <p:cNvSpPr txBox="1"/>
          <p:nvPr/>
        </p:nvSpPr>
        <p:spPr>
          <a:xfrm>
            <a:off x="1446759" y="5842171"/>
            <a:ext cx="9109711" cy="369332"/>
          </a:xfrm>
          <a:prstGeom prst="rect">
            <a:avLst/>
          </a:prstGeom>
          <a:noFill/>
        </p:spPr>
        <p:txBody>
          <a:bodyPr wrap="square" rtlCol="0">
            <a:spAutoFit/>
          </a:bodyPr>
          <a:lstStyle/>
          <a:p>
            <a:r>
              <a:rPr lang="el-GR" dirty="0"/>
              <a:t>Το αστικό και </a:t>
            </a:r>
            <a:r>
              <a:rPr lang="el-GR" dirty="0" err="1"/>
              <a:t>περιαστικό</a:t>
            </a:r>
            <a:r>
              <a:rPr lang="el-GR" dirty="0"/>
              <a:t> πράσινο ως πυλώνας επίτευξης του ΣΒΑ 11</a:t>
            </a:r>
          </a:p>
        </p:txBody>
      </p:sp>
      <p:pic>
        <p:nvPicPr>
          <p:cNvPr id="1026" name="Picture 2" descr="Free City Trees photo and picture">
            <a:extLst>
              <a:ext uri="{FF2B5EF4-FFF2-40B4-BE49-F238E27FC236}">
                <a16:creationId xmlns:a16="http://schemas.microsoft.com/office/drawing/2014/main" id="{77A6E76D-8EA7-1AED-6672-27E3A2886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583" y="2533356"/>
            <a:ext cx="4709160" cy="29913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Hotel Architecture photo and picture">
            <a:extLst>
              <a:ext uri="{FF2B5EF4-FFF2-40B4-BE49-F238E27FC236}">
                <a16:creationId xmlns:a16="http://schemas.microsoft.com/office/drawing/2014/main" id="{679FFC6F-3FF6-66E8-C822-C95E4960E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14" y="2471199"/>
            <a:ext cx="5832157" cy="311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10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ABB1B-46E2-EF83-19A3-93D5FB1EAD69}"/>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1697F301-19EB-B379-3C3E-30329EED29C6}"/>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5</a:t>
            </a:fld>
            <a:endParaRPr lang="el-GR"/>
          </a:p>
        </p:txBody>
      </p:sp>
      <p:sp>
        <p:nvSpPr>
          <p:cNvPr id="10" name="TextBox 9">
            <a:extLst>
              <a:ext uri="{FF2B5EF4-FFF2-40B4-BE49-F238E27FC236}">
                <a16:creationId xmlns:a16="http://schemas.microsoft.com/office/drawing/2014/main" id="{CDDEF5AD-52C8-271C-062D-0DB869845039}"/>
              </a:ext>
            </a:extLst>
          </p:cNvPr>
          <p:cNvSpPr txBox="1"/>
          <p:nvPr/>
        </p:nvSpPr>
        <p:spPr>
          <a:xfrm>
            <a:off x="398524" y="1855045"/>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ΣΒΑ 1</a:t>
            </a:r>
            <a:r>
              <a:rPr lang="en-US" dirty="0">
                <a:solidFill>
                  <a:schemeClr val="bg1"/>
                </a:solidFill>
                <a:latin typeface="Arial Narrow" panose="020B0606020202030204" pitchFamily="34" charset="0"/>
                <a:cs typeface="Times New Roman" panose="02020603050405020304" pitchFamily="18" charset="0"/>
              </a:rPr>
              <a:t>2</a:t>
            </a:r>
            <a:r>
              <a:rPr lang="el-GR" dirty="0">
                <a:solidFill>
                  <a:schemeClr val="bg1"/>
                </a:solidFill>
                <a:latin typeface="Arial Narrow" panose="020B0606020202030204" pitchFamily="34" charset="0"/>
                <a:cs typeface="Times New Roman" panose="02020603050405020304" pitchFamily="18" charset="0"/>
              </a:rPr>
              <a:t> Υπεύθυνη παραγωγή και κατανάλωση </a:t>
            </a:r>
          </a:p>
        </p:txBody>
      </p:sp>
      <p:sp>
        <p:nvSpPr>
          <p:cNvPr id="12" name="Τίτλος 1">
            <a:extLst>
              <a:ext uri="{FF2B5EF4-FFF2-40B4-BE49-F238E27FC236}">
                <a16:creationId xmlns:a16="http://schemas.microsoft.com/office/drawing/2014/main" id="{1E5779E6-BF03-DBEE-2E21-14FC5DDDAEE2}"/>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ΣΒΑ και βιώσιμες πόλεις/ΣΒΑ και κυκλικότητα</a:t>
            </a:r>
            <a:endParaRPr lang="en-US" sz="3200" dirty="0"/>
          </a:p>
        </p:txBody>
      </p:sp>
      <p:sp>
        <p:nvSpPr>
          <p:cNvPr id="3" name="TextBox 2">
            <a:extLst>
              <a:ext uri="{FF2B5EF4-FFF2-40B4-BE49-F238E27FC236}">
                <a16:creationId xmlns:a16="http://schemas.microsoft.com/office/drawing/2014/main" id="{1F146C14-8D6F-5DC3-0833-B360A1A45746}"/>
              </a:ext>
            </a:extLst>
          </p:cNvPr>
          <p:cNvSpPr txBox="1"/>
          <p:nvPr/>
        </p:nvSpPr>
        <p:spPr>
          <a:xfrm>
            <a:off x="398524" y="2240366"/>
            <a:ext cx="5830826" cy="4524315"/>
          </a:xfrm>
          <a:prstGeom prst="rect">
            <a:avLst/>
          </a:prstGeom>
          <a:noFill/>
        </p:spPr>
        <p:txBody>
          <a:bodyPr wrap="square">
            <a:spAutoFit/>
          </a:bodyPr>
          <a:lstStyle/>
          <a:p>
            <a:pPr marL="285750" indent="-285750" algn="just">
              <a:buFont typeface="Arial" panose="020B0604020202020204" pitchFamily="34" charset="0"/>
              <a:buChar char="•"/>
            </a:pPr>
            <a:r>
              <a:rPr lang="el-GR" dirty="0"/>
              <a:t>Ας σταθούμε στον Στόχο 12 που εστιάζει στο εξαιρετικά </a:t>
            </a:r>
          </a:p>
          <a:p>
            <a:pPr algn="just"/>
            <a:r>
              <a:rPr lang="el-GR" dirty="0"/>
              <a:t>έντονο πρόβλημα του πώς παράγουμε και πώς καταναλώνουμε. Ένταση και έκταση προβλήματος λόγω</a:t>
            </a:r>
          </a:p>
          <a:p>
            <a:pPr algn="just"/>
            <a:r>
              <a:rPr lang="el-GR" dirty="0"/>
              <a:t>-καταναλωτικών προτύπων</a:t>
            </a:r>
          </a:p>
          <a:p>
            <a:pPr algn="just"/>
            <a:r>
              <a:rPr lang="el-GR" dirty="0"/>
              <a:t>-μειωμένου κόστους παραγωγής </a:t>
            </a:r>
            <a:r>
              <a:rPr lang="el-GR" dirty="0" err="1"/>
              <a:t>προιόντων</a:t>
            </a:r>
            <a:r>
              <a:rPr lang="el-GR" dirty="0"/>
              <a:t> χαμηλής ποιότητας</a:t>
            </a:r>
          </a:p>
          <a:p>
            <a:pPr algn="just"/>
            <a:r>
              <a:rPr lang="el-GR" dirty="0"/>
              <a:t>-ενεργειακών περιορισμών</a:t>
            </a:r>
          </a:p>
          <a:p>
            <a:pPr algn="just"/>
            <a:r>
              <a:rPr lang="el-GR" dirty="0"/>
              <a:t>-πεπερασμένων πρώτων υλών (σε σχέση με τον ενεργειακό περιορισμό</a:t>
            </a:r>
          </a:p>
          <a:p>
            <a:pPr marL="285750" indent="-285750" algn="just">
              <a:buFontTx/>
              <a:buChar char="-"/>
            </a:pPr>
            <a:r>
              <a:rPr lang="el-GR" dirty="0"/>
              <a:t>«προσχεδιασμένη αχρήστευση»</a:t>
            </a:r>
          </a:p>
          <a:p>
            <a:pPr algn="just"/>
            <a:r>
              <a:rPr lang="el-GR" dirty="0"/>
              <a:t>Ένταση και έκταση προβλήματος ως</a:t>
            </a:r>
          </a:p>
          <a:p>
            <a:pPr algn="just"/>
            <a:r>
              <a:rPr lang="el-GR" dirty="0"/>
              <a:t>-υπερπαραγωγή αποβλήτων</a:t>
            </a:r>
          </a:p>
          <a:p>
            <a:pPr algn="just"/>
            <a:r>
              <a:rPr lang="el-GR" dirty="0"/>
              <a:t>-ρύπανση περιβαλλοντικών διαμερισμάτων</a:t>
            </a:r>
          </a:p>
          <a:p>
            <a:pPr algn="just"/>
            <a:r>
              <a:rPr lang="el-GR" dirty="0"/>
              <a:t>-καταστροφή οικοσυστημάτων</a:t>
            </a:r>
          </a:p>
          <a:p>
            <a:pPr algn="just"/>
            <a:r>
              <a:rPr lang="el-GR" dirty="0"/>
              <a:t>-εξάντληση πρώτων υλών</a:t>
            </a:r>
          </a:p>
          <a:p>
            <a:pPr algn="just"/>
            <a:r>
              <a:rPr lang="el-GR" dirty="0"/>
              <a:t>-συνεισφορά στην Κ.Α.</a:t>
            </a:r>
          </a:p>
        </p:txBody>
      </p:sp>
      <p:sp>
        <p:nvSpPr>
          <p:cNvPr id="2" name="TextBox 1">
            <a:extLst>
              <a:ext uri="{FF2B5EF4-FFF2-40B4-BE49-F238E27FC236}">
                <a16:creationId xmlns:a16="http://schemas.microsoft.com/office/drawing/2014/main" id="{7DAA2FDE-6583-DC50-5054-E94317E33280}"/>
              </a:ext>
            </a:extLst>
          </p:cNvPr>
          <p:cNvSpPr txBox="1"/>
          <p:nvPr/>
        </p:nvSpPr>
        <p:spPr>
          <a:xfrm>
            <a:off x="6933160" y="4856408"/>
            <a:ext cx="3623310" cy="1200329"/>
          </a:xfrm>
          <a:prstGeom prst="rect">
            <a:avLst/>
          </a:prstGeom>
          <a:noFill/>
        </p:spPr>
        <p:txBody>
          <a:bodyPr wrap="square" rtlCol="0">
            <a:spAutoFit/>
          </a:bodyPr>
          <a:lstStyle/>
          <a:p>
            <a:r>
              <a:rPr lang="el-GR" dirty="0"/>
              <a:t>Αν και η ταφή σε ΧΥΤΑ είναι από τις πιο επιβαρυντικές πρακτικές ΔΣΑ, είναι η βασική επιλογή τελικής διάθεσης στην Ελλάδα </a:t>
            </a:r>
          </a:p>
        </p:txBody>
      </p:sp>
      <p:pic>
        <p:nvPicPr>
          <p:cNvPr id="2050" name="Picture 2" descr="Overhead Drone Shot of Landfill in Ottawa County, Ohio Aerial shot of a landfill near Port Clinton in Ottawa County, Ohio, on an overcast day in Fall. Landfill Stock Photo">
            <a:extLst>
              <a:ext uri="{FF2B5EF4-FFF2-40B4-BE49-F238E27FC236}">
                <a16:creationId xmlns:a16="http://schemas.microsoft.com/office/drawing/2014/main" id="{73EE5329-F977-913E-5520-65D086264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260" y="2224377"/>
            <a:ext cx="5246370" cy="2594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95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629D5-5A09-088D-F3A7-6F0ECB7AD66A}"/>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093D5FEA-C055-0A81-B426-EDCF5778F9BD}"/>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6</a:t>
            </a:fld>
            <a:endParaRPr lang="el-GR"/>
          </a:p>
        </p:txBody>
      </p:sp>
      <p:sp>
        <p:nvSpPr>
          <p:cNvPr id="10" name="TextBox 9">
            <a:extLst>
              <a:ext uri="{FF2B5EF4-FFF2-40B4-BE49-F238E27FC236}">
                <a16:creationId xmlns:a16="http://schemas.microsoft.com/office/drawing/2014/main" id="{734B9AB2-1E1C-ECFD-30BA-14A2DABDCD3B}"/>
              </a:ext>
            </a:extLst>
          </p:cNvPr>
          <p:cNvSpPr txBox="1"/>
          <p:nvPr/>
        </p:nvSpPr>
        <p:spPr>
          <a:xfrm>
            <a:off x="398524" y="1855045"/>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ΣΒΑ 1</a:t>
            </a:r>
            <a:r>
              <a:rPr lang="en-US" dirty="0">
                <a:solidFill>
                  <a:schemeClr val="bg1"/>
                </a:solidFill>
                <a:latin typeface="Arial Narrow" panose="020B0606020202030204" pitchFamily="34" charset="0"/>
                <a:cs typeface="Times New Roman" panose="02020603050405020304" pitchFamily="18" charset="0"/>
              </a:rPr>
              <a:t>2</a:t>
            </a:r>
            <a:r>
              <a:rPr lang="el-GR" dirty="0">
                <a:solidFill>
                  <a:schemeClr val="bg1"/>
                </a:solidFill>
                <a:latin typeface="Arial Narrow" panose="020B0606020202030204" pitchFamily="34" charset="0"/>
                <a:cs typeface="Times New Roman" panose="02020603050405020304" pitchFamily="18" charset="0"/>
              </a:rPr>
              <a:t> Υπεύθυνη παραγωγή και κατανάλωση </a:t>
            </a:r>
          </a:p>
        </p:txBody>
      </p:sp>
      <p:sp>
        <p:nvSpPr>
          <p:cNvPr id="12" name="Τίτλος 1">
            <a:extLst>
              <a:ext uri="{FF2B5EF4-FFF2-40B4-BE49-F238E27FC236}">
                <a16:creationId xmlns:a16="http://schemas.microsoft.com/office/drawing/2014/main" id="{39A3CA56-F702-15BE-9FE9-0253D1C814F8}"/>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sz="3200" dirty="0"/>
              <a:t>ΣΒΑ και βιώσιμες πόλεις/ΣΒΑ και κυκλικότητα</a:t>
            </a:r>
            <a:endParaRPr lang="en-US" sz="3200" dirty="0"/>
          </a:p>
        </p:txBody>
      </p:sp>
      <p:sp>
        <p:nvSpPr>
          <p:cNvPr id="3" name="TextBox 2">
            <a:extLst>
              <a:ext uri="{FF2B5EF4-FFF2-40B4-BE49-F238E27FC236}">
                <a16:creationId xmlns:a16="http://schemas.microsoft.com/office/drawing/2014/main" id="{1D0F58FF-491C-ACDE-5D54-FDEF1F3FF064}"/>
              </a:ext>
            </a:extLst>
          </p:cNvPr>
          <p:cNvSpPr txBox="1"/>
          <p:nvPr/>
        </p:nvSpPr>
        <p:spPr>
          <a:xfrm>
            <a:off x="398524" y="2240366"/>
            <a:ext cx="5830826" cy="3416320"/>
          </a:xfrm>
          <a:prstGeom prst="rect">
            <a:avLst/>
          </a:prstGeom>
          <a:noFill/>
        </p:spPr>
        <p:txBody>
          <a:bodyPr wrap="square">
            <a:spAutoFit/>
          </a:bodyPr>
          <a:lstStyle/>
          <a:p>
            <a:pPr marL="285750" indent="-285750" algn="just">
              <a:buFont typeface="Arial" panose="020B0604020202020204" pitchFamily="34" charset="0"/>
              <a:buChar char="•"/>
            </a:pPr>
            <a:r>
              <a:rPr lang="el-GR" dirty="0"/>
              <a:t>Χωρίς να υπάρχει τελική και ολοκληρωτική λύση στο </a:t>
            </a:r>
          </a:p>
          <a:p>
            <a:pPr algn="just"/>
            <a:r>
              <a:rPr lang="el-GR" dirty="0"/>
              <a:t>δίπτυχο μη βιώσιμη παραγωγή- αλόγιστη κατανάλωση μια «αλλαγή παραδείγματος» είναι απαραίτητη και εστιάζει στην κυκλικότητα του συστήματος δηλαδή</a:t>
            </a:r>
          </a:p>
          <a:p>
            <a:pPr algn="just"/>
            <a:r>
              <a:rPr lang="el-GR" dirty="0"/>
              <a:t>-στον σχεδιασμό (</a:t>
            </a:r>
            <a:r>
              <a:rPr lang="en-US" dirty="0"/>
              <a:t>design) </a:t>
            </a:r>
            <a:r>
              <a:rPr lang="el-GR" dirty="0"/>
              <a:t>του προϊόντος ούτως ώστε να παράγει λίγα απόβλητα στο τέλος ζωής</a:t>
            </a:r>
          </a:p>
          <a:p>
            <a:pPr algn="just"/>
            <a:r>
              <a:rPr lang="el-GR" dirty="0"/>
              <a:t>-στην ενσυνείδητη ανάταξη της «προσχεδιασμένης αχρήστευσης»</a:t>
            </a:r>
          </a:p>
          <a:p>
            <a:pPr algn="just"/>
            <a:r>
              <a:rPr lang="el-GR" dirty="0"/>
              <a:t>-στην παραγωγή μέσω </a:t>
            </a:r>
            <a:r>
              <a:rPr lang="el-GR" dirty="0" err="1"/>
              <a:t>φιλοπεριβαλλοντικών</a:t>
            </a:r>
            <a:r>
              <a:rPr lang="el-GR" dirty="0"/>
              <a:t> τεχνολογιών και την προτυποποίησή τους</a:t>
            </a:r>
          </a:p>
          <a:p>
            <a:pPr algn="just"/>
            <a:r>
              <a:rPr lang="el-GR" dirty="0"/>
              <a:t>-στην παραγωγή με ανακυκλωμένες πρώτες ύλες</a:t>
            </a:r>
          </a:p>
          <a:p>
            <a:pPr algn="just"/>
            <a:r>
              <a:rPr lang="el-GR" dirty="0"/>
              <a:t>-στην παραγωγή μέσω ΑΠΕ</a:t>
            </a:r>
          </a:p>
        </p:txBody>
      </p:sp>
      <p:sp>
        <p:nvSpPr>
          <p:cNvPr id="2" name="TextBox 1">
            <a:extLst>
              <a:ext uri="{FF2B5EF4-FFF2-40B4-BE49-F238E27FC236}">
                <a16:creationId xmlns:a16="http://schemas.microsoft.com/office/drawing/2014/main" id="{172F8731-0DA2-59C7-BF25-08055D778E07}"/>
              </a:ext>
            </a:extLst>
          </p:cNvPr>
          <p:cNvSpPr txBox="1"/>
          <p:nvPr/>
        </p:nvSpPr>
        <p:spPr>
          <a:xfrm>
            <a:off x="7926433" y="5056521"/>
            <a:ext cx="3623310" cy="1200329"/>
          </a:xfrm>
          <a:prstGeom prst="rect">
            <a:avLst/>
          </a:prstGeom>
          <a:noFill/>
        </p:spPr>
        <p:txBody>
          <a:bodyPr wrap="square" rtlCol="0">
            <a:spAutoFit/>
          </a:bodyPr>
          <a:lstStyle/>
          <a:p>
            <a:r>
              <a:rPr lang="el-GR" dirty="0"/>
              <a:t>Αν δεν υπάρχει ένας μόνο ορισμός της Κυκλικής Οικονομίας οι ειδικοί συμφωνούν πως περιλαμβάνει τα παραπάνω στοιχεία</a:t>
            </a:r>
          </a:p>
        </p:txBody>
      </p:sp>
      <p:pic>
        <p:nvPicPr>
          <p:cNvPr id="3074" name="Picture 2" descr="City and sustainable energy, figure eight recycle symbol. Environmental protection concept illustration. Circular Economy stock vector">
            <a:extLst>
              <a:ext uri="{FF2B5EF4-FFF2-40B4-BE49-F238E27FC236}">
                <a16:creationId xmlns:a16="http://schemas.microsoft.com/office/drawing/2014/main" id="{5DB4D239-999F-964A-86ED-145D429DF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6838" y="1720839"/>
            <a:ext cx="4762500" cy="341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3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C7644-2BAA-3D67-E88C-D534111887C1}"/>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4E0262A0-FBF0-C1F2-BBD7-C116C6F28A32}"/>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7</a:t>
            </a:fld>
            <a:endParaRPr lang="el-GR"/>
          </a:p>
        </p:txBody>
      </p:sp>
      <p:sp>
        <p:nvSpPr>
          <p:cNvPr id="10" name="TextBox 9">
            <a:extLst>
              <a:ext uri="{FF2B5EF4-FFF2-40B4-BE49-F238E27FC236}">
                <a16:creationId xmlns:a16="http://schemas.microsoft.com/office/drawing/2014/main" id="{82920EF3-1D15-BF28-D1D6-5535ED938EDB}"/>
              </a:ext>
            </a:extLst>
          </p:cNvPr>
          <p:cNvSpPr txBox="1"/>
          <p:nvPr/>
        </p:nvSpPr>
        <p:spPr>
          <a:xfrm>
            <a:off x="398524" y="1855045"/>
            <a:ext cx="6094428" cy="369332"/>
          </a:xfrm>
          <a:prstGeom prst="rect">
            <a:avLst/>
          </a:prstGeom>
          <a:solidFill>
            <a:schemeClr val="accent1"/>
          </a:solidFill>
        </p:spPr>
        <p:txBody>
          <a:bodyPr wrap="square">
            <a:spAutoFit/>
          </a:bodyPr>
          <a:lstStyle/>
          <a:p>
            <a:r>
              <a:rPr lang="el-GR" dirty="0">
                <a:solidFill>
                  <a:schemeClr val="bg1"/>
                </a:solidFill>
                <a:latin typeface="Arial Narrow" panose="020B0606020202030204" pitchFamily="34" charset="0"/>
                <a:cs typeface="Times New Roman" panose="02020603050405020304" pitchFamily="18" charset="0"/>
              </a:rPr>
              <a:t>Παραγωγή αστικών αποβλήτων (ΑΣΑ) </a:t>
            </a:r>
          </a:p>
        </p:txBody>
      </p:sp>
      <p:sp>
        <p:nvSpPr>
          <p:cNvPr id="12" name="Τίτλος 1">
            <a:extLst>
              <a:ext uri="{FF2B5EF4-FFF2-40B4-BE49-F238E27FC236}">
                <a16:creationId xmlns:a16="http://schemas.microsoft.com/office/drawing/2014/main" id="{E1213382-A7EA-02EF-EB71-5951FEF58B90}"/>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t>H </a:t>
            </a:r>
            <a:r>
              <a:rPr lang="el-GR" sz="3200" dirty="0"/>
              <a:t>παραγωγή αστικών αποβλήτων ως κατεξοχήν τομέας εφαρμογής </a:t>
            </a:r>
            <a:r>
              <a:rPr lang="el-GR" sz="3200" dirty="0" err="1"/>
              <a:t>ΚΟικ</a:t>
            </a:r>
            <a:endParaRPr lang="en-US" sz="3200" dirty="0"/>
          </a:p>
        </p:txBody>
      </p:sp>
      <p:sp>
        <p:nvSpPr>
          <p:cNvPr id="3" name="TextBox 2">
            <a:extLst>
              <a:ext uri="{FF2B5EF4-FFF2-40B4-BE49-F238E27FC236}">
                <a16:creationId xmlns:a16="http://schemas.microsoft.com/office/drawing/2014/main" id="{D0C01383-0FE5-8A90-F1D9-8AF1EC77FCA4}"/>
              </a:ext>
            </a:extLst>
          </p:cNvPr>
          <p:cNvSpPr txBox="1"/>
          <p:nvPr/>
        </p:nvSpPr>
        <p:spPr>
          <a:xfrm>
            <a:off x="398524" y="2240366"/>
            <a:ext cx="5830826" cy="3139321"/>
          </a:xfrm>
          <a:prstGeom prst="rect">
            <a:avLst/>
          </a:prstGeom>
          <a:noFill/>
        </p:spPr>
        <p:txBody>
          <a:bodyPr wrap="square">
            <a:spAutoFit/>
          </a:bodyPr>
          <a:lstStyle/>
          <a:p>
            <a:pPr marL="285750" indent="-285750" algn="just">
              <a:buFont typeface="Arial" panose="020B0604020202020204" pitchFamily="34" charset="0"/>
              <a:buChar char="•"/>
            </a:pPr>
            <a:r>
              <a:rPr lang="el-GR" dirty="0"/>
              <a:t>Τα ΑΣΑ είναι τα απόβλητα που παράγονται από οικίες, </a:t>
            </a:r>
          </a:p>
          <a:p>
            <a:pPr algn="just"/>
            <a:r>
              <a:rPr lang="el-GR" dirty="0"/>
              <a:t>εμπόριο, υπηρεσίες. </a:t>
            </a:r>
          </a:p>
          <a:p>
            <a:pPr marL="285750" indent="-285750" algn="just">
              <a:buFont typeface="Arial" panose="020B0604020202020204" pitchFamily="34" charset="0"/>
              <a:buChar char="•"/>
            </a:pPr>
            <a:r>
              <a:rPr lang="el-GR" dirty="0"/>
              <a:t>Πιθανόν λιγότερο επιβλαβή </a:t>
            </a:r>
            <a:r>
              <a:rPr lang="en-US" dirty="0"/>
              <a:t>(hazardous) </a:t>
            </a:r>
            <a:r>
              <a:rPr lang="el-GR" dirty="0"/>
              <a:t>από</a:t>
            </a:r>
          </a:p>
          <a:p>
            <a:pPr algn="just"/>
            <a:r>
              <a:rPr lang="el-GR" dirty="0"/>
              <a:t>βιομηχανικά αλλά σε πολύ υψηλότερες ποσότητες</a:t>
            </a:r>
          </a:p>
          <a:p>
            <a:pPr marL="285750" indent="-285750" algn="just">
              <a:buFont typeface="Arial" panose="020B0604020202020204" pitchFamily="34" charset="0"/>
              <a:buChar char="•"/>
            </a:pPr>
            <a:r>
              <a:rPr lang="el-GR" dirty="0"/>
              <a:t> Διαχείριση σε διακριτά στάδια που περιλαμβάνουν </a:t>
            </a:r>
          </a:p>
          <a:p>
            <a:pPr algn="just"/>
            <a:r>
              <a:rPr lang="el-GR" dirty="0"/>
              <a:t>(ΜΕΙΩΣΗ), ΣΥΛΛΟΓΗ, ΕΠΑΝΑΧΡΗΣΙΜΟΠΟΙΗΣΗ, ΑΝΑΚΤΗΣΗ ΥΛΙΚΩΝ, ΑΝΑΚΤΗΣΗ ΕΝΕΡΓΕΙΑΣ, ΤΕΛΙΚΗ ΔΙΑΘΕΣΗ</a:t>
            </a:r>
          </a:p>
          <a:p>
            <a:pPr marL="285750" indent="-285750" algn="just">
              <a:buFont typeface="Arial" panose="020B0604020202020204" pitchFamily="34" charset="0"/>
              <a:buChar char="•"/>
            </a:pPr>
            <a:r>
              <a:rPr lang="el-GR" dirty="0"/>
              <a:t>Βασικές αρχές που διέπουν την ΔΑΣΑ </a:t>
            </a:r>
          </a:p>
          <a:p>
            <a:pPr algn="just"/>
            <a:r>
              <a:rPr lang="el-GR" dirty="0"/>
              <a:t>-μείωση της ποσότητας και της επικινδυνότητας των ΑΣΑ</a:t>
            </a:r>
          </a:p>
          <a:p>
            <a:pPr algn="just"/>
            <a:r>
              <a:rPr lang="el-GR" dirty="0"/>
              <a:t>-επαναχρησιμοποίηση/ανακύκλωση υλικών και ενέργειας</a:t>
            </a:r>
          </a:p>
          <a:p>
            <a:pPr algn="just"/>
            <a:r>
              <a:rPr lang="el-GR" dirty="0"/>
              <a:t>-διάθεση με περιβαλλοντικά αποδεκτό τρόπο</a:t>
            </a:r>
          </a:p>
        </p:txBody>
      </p:sp>
      <p:sp>
        <p:nvSpPr>
          <p:cNvPr id="2" name="TextBox 1">
            <a:extLst>
              <a:ext uri="{FF2B5EF4-FFF2-40B4-BE49-F238E27FC236}">
                <a16:creationId xmlns:a16="http://schemas.microsoft.com/office/drawing/2014/main" id="{155BC46C-B1D8-43CC-49D6-CA82C6F8343A}"/>
              </a:ext>
            </a:extLst>
          </p:cNvPr>
          <p:cNvSpPr txBox="1"/>
          <p:nvPr/>
        </p:nvSpPr>
        <p:spPr>
          <a:xfrm>
            <a:off x="6933160" y="4856408"/>
            <a:ext cx="3623310" cy="1200329"/>
          </a:xfrm>
          <a:prstGeom prst="rect">
            <a:avLst/>
          </a:prstGeom>
          <a:noFill/>
        </p:spPr>
        <p:txBody>
          <a:bodyPr wrap="square" rtlCol="0">
            <a:spAutoFit/>
          </a:bodyPr>
          <a:lstStyle/>
          <a:p>
            <a:r>
              <a:rPr lang="el-GR" dirty="0"/>
              <a:t>Αν και η ταφή σε ΧΥΤΑ είναι από τις πιο επιβαρυντικές πρακτικές ΔΣΑ, είναι η βασική επιλογή τελικής διάθεσης στην Ελλάδα </a:t>
            </a:r>
          </a:p>
        </p:txBody>
      </p:sp>
      <p:pic>
        <p:nvPicPr>
          <p:cNvPr id="4098" name="Picture 2" descr="The Waste Management Pyramid [6] | Download Scientific Diagram">
            <a:extLst>
              <a:ext uri="{FF2B5EF4-FFF2-40B4-BE49-F238E27FC236}">
                <a16:creationId xmlns:a16="http://schemas.microsoft.com/office/drawing/2014/main" id="{4F09EA6E-D817-AE8F-6FBA-69B5FC02A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8708" y="2369820"/>
            <a:ext cx="3724102" cy="2213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19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02051-B04B-234C-5C35-B4CAA70B1DED}"/>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E0E9CD66-43B1-54A3-0345-C8B5366C309F}"/>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8</a:t>
            </a:fld>
            <a:endParaRPr lang="el-GR"/>
          </a:p>
        </p:txBody>
      </p:sp>
      <p:sp>
        <p:nvSpPr>
          <p:cNvPr id="10" name="TextBox 9">
            <a:extLst>
              <a:ext uri="{FF2B5EF4-FFF2-40B4-BE49-F238E27FC236}">
                <a16:creationId xmlns:a16="http://schemas.microsoft.com/office/drawing/2014/main" id="{7CD0B7D1-E725-E154-2B28-B7E30C603B81}"/>
              </a:ext>
            </a:extLst>
          </p:cNvPr>
          <p:cNvSpPr txBox="1"/>
          <p:nvPr/>
        </p:nvSpPr>
        <p:spPr>
          <a:xfrm>
            <a:off x="398524" y="1855045"/>
            <a:ext cx="6094428" cy="369332"/>
          </a:xfrm>
          <a:prstGeom prst="rect">
            <a:avLst/>
          </a:prstGeom>
          <a:solidFill>
            <a:schemeClr val="accent1"/>
          </a:solidFill>
        </p:spPr>
        <p:txBody>
          <a:bodyPr wrap="square">
            <a:spAutoFit/>
          </a:bodyPr>
          <a:lstStyle/>
          <a:p>
            <a:r>
              <a:rPr lang="el-GR" dirty="0" err="1">
                <a:solidFill>
                  <a:schemeClr val="bg1"/>
                </a:solidFill>
                <a:latin typeface="Arial Narrow" panose="020B0606020202030204" pitchFamily="34" charset="0"/>
                <a:cs typeface="Times New Roman" panose="02020603050405020304" pitchFamily="18" charset="0"/>
              </a:rPr>
              <a:t>Ενωσιακό</a:t>
            </a:r>
            <a:r>
              <a:rPr lang="el-GR" dirty="0">
                <a:solidFill>
                  <a:schemeClr val="bg1"/>
                </a:solidFill>
                <a:latin typeface="Arial Narrow" panose="020B0606020202030204" pitchFamily="34" charset="0"/>
                <a:cs typeface="Times New Roman" panose="02020603050405020304" pitchFamily="18" charset="0"/>
              </a:rPr>
              <a:t> θεσμικό πλαίσιο και </a:t>
            </a:r>
            <a:r>
              <a:rPr lang="el-GR" dirty="0" err="1">
                <a:solidFill>
                  <a:schemeClr val="bg1"/>
                </a:solidFill>
                <a:latin typeface="Arial Narrow" panose="020B0606020202030204" pitchFamily="34" charset="0"/>
                <a:cs typeface="Times New Roman" panose="02020603050405020304" pitchFamily="18" charset="0"/>
              </a:rPr>
              <a:t>ΚΟικ</a:t>
            </a:r>
            <a:r>
              <a:rPr lang="el-GR" dirty="0">
                <a:solidFill>
                  <a:schemeClr val="bg1"/>
                </a:solidFill>
                <a:latin typeface="Arial Narrow" panose="020B0606020202030204" pitchFamily="34" charset="0"/>
                <a:cs typeface="Times New Roman" panose="02020603050405020304" pitchFamily="18" charset="0"/>
              </a:rPr>
              <a:t> </a:t>
            </a:r>
          </a:p>
        </p:txBody>
      </p:sp>
      <p:sp>
        <p:nvSpPr>
          <p:cNvPr id="12" name="Τίτλος 1">
            <a:extLst>
              <a:ext uri="{FF2B5EF4-FFF2-40B4-BE49-F238E27FC236}">
                <a16:creationId xmlns:a16="http://schemas.microsoft.com/office/drawing/2014/main" id="{CF6C4681-9CE5-B0A1-3EE1-5A27DC76104C}"/>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t>H </a:t>
            </a:r>
            <a:r>
              <a:rPr lang="el-GR" sz="3200" dirty="0"/>
              <a:t>παραγωγή αστικών αποβλήτων ως κατεξοχήν τομέας εφαρμογής </a:t>
            </a:r>
            <a:r>
              <a:rPr lang="el-GR" sz="3200" dirty="0" err="1"/>
              <a:t>ΚΟικ</a:t>
            </a:r>
            <a:endParaRPr lang="en-US" sz="3200" dirty="0"/>
          </a:p>
        </p:txBody>
      </p:sp>
      <p:sp>
        <p:nvSpPr>
          <p:cNvPr id="3" name="TextBox 2">
            <a:extLst>
              <a:ext uri="{FF2B5EF4-FFF2-40B4-BE49-F238E27FC236}">
                <a16:creationId xmlns:a16="http://schemas.microsoft.com/office/drawing/2014/main" id="{071C528D-DB36-63AF-F9FB-6EE4C5534CF2}"/>
              </a:ext>
            </a:extLst>
          </p:cNvPr>
          <p:cNvSpPr txBox="1"/>
          <p:nvPr/>
        </p:nvSpPr>
        <p:spPr>
          <a:xfrm>
            <a:off x="398524" y="2240366"/>
            <a:ext cx="11511536" cy="3416320"/>
          </a:xfrm>
          <a:prstGeom prst="rect">
            <a:avLst/>
          </a:prstGeom>
          <a:noFill/>
        </p:spPr>
        <p:txBody>
          <a:bodyPr wrap="square">
            <a:spAutoFit/>
          </a:bodyPr>
          <a:lstStyle/>
          <a:p>
            <a:pPr marL="285750" indent="-285750" algn="just">
              <a:buFont typeface="Arial" panose="020B0604020202020204" pitchFamily="34" charset="0"/>
              <a:buChar char="•"/>
            </a:pPr>
            <a:r>
              <a:rPr lang="el-GR" dirty="0"/>
              <a:t>Η ΕΕ (αλλά και άλλοι οργανισμοί και ενώσεις παγκόσμια) έχει αφιερώσει πληθώρα νομοθετημάτων στην Δ(Α)ΣΑ. </a:t>
            </a:r>
          </a:p>
          <a:p>
            <a:pPr marL="285750" indent="-285750" algn="just">
              <a:buFont typeface="Arial" panose="020B0604020202020204" pitchFamily="34" charset="0"/>
              <a:buChar char="•"/>
            </a:pPr>
            <a:r>
              <a:rPr lang="el-GR" dirty="0"/>
              <a:t>Κυρίως λόγω των περιβαλλοντικών, οικονομικών και κοινωνικών επιπτώσεων από την ΜΗ ΟΡΘΗ διαχείριση</a:t>
            </a:r>
          </a:p>
          <a:p>
            <a:pPr marL="285750" indent="-285750" algn="just">
              <a:buFont typeface="Arial" panose="020B0604020202020204" pitchFamily="34" charset="0"/>
              <a:buChar char="•"/>
            </a:pPr>
            <a:r>
              <a:rPr lang="el-GR" dirty="0"/>
              <a:t>Την τελευταία 20ετία ΔΑΣΑ με απόλυτη ενσωμάτωση των αρχών της </a:t>
            </a:r>
            <a:r>
              <a:rPr lang="el-GR" dirty="0" err="1"/>
              <a:t>ΚΟικ</a:t>
            </a:r>
            <a:r>
              <a:rPr lang="el-GR" dirty="0"/>
              <a:t> όπως τεκμαίρεται από την σχετική νομοθεσία</a:t>
            </a:r>
          </a:p>
          <a:p>
            <a:pPr marL="285750" indent="-285750" algn="just">
              <a:buFont typeface="Arial" panose="020B0604020202020204" pitchFamily="34" charset="0"/>
              <a:buChar char="•"/>
            </a:pPr>
            <a:r>
              <a:rPr lang="el-GR" dirty="0"/>
              <a:t>Το κύριο νομοθέτημα είναι (παραμένει) η Οδηγία-Πλαίσιο για τα απόβλητα (2008/98/ΕΚ) που επιτάσσει εν μέσω </a:t>
            </a:r>
          </a:p>
          <a:p>
            <a:pPr algn="just"/>
            <a:r>
              <a:rPr lang="el-GR" dirty="0"/>
              <a:t>άλλων</a:t>
            </a:r>
          </a:p>
          <a:p>
            <a:pPr algn="just"/>
            <a:r>
              <a:rPr lang="el-GR" dirty="0"/>
              <a:t>-την εφαρμογή της ιεράρχησης της διαχείρισης των ΣΑ (η πυραμίδα που παρουσιάστηκε)</a:t>
            </a:r>
          </a:p>
          <a:p>
            <a:pPr algn="just"/>
            <a:r>
              <a:rPr lang="el-GR" dirty="0"/>
              <a:t>-την εκπόνηση εθνικών (και περιφερειακών) σχεδίων ΔΣΑ</a:t>
            </a:r>
          </a:p>
          <a:p>
            <a:pPr marL="285750" indent="-285750" algn="just">
              <a:buFont typeface="Arial" panose="020B0604020202020204" pitchFamily="34" charset="0"/>
              <a:buChar char="•"/>
            </a:pPr>
            <a:r>
              <a:rPr lang="el-GR" dirty="0"/>
              <a:t>Σήμερα, η τροποποίηση της Οδηγίας με βάση την Οδηγία 2018/851/ΕΚ βάζει ακόμα υψηλότερα τον πήχη για την </a:t>
            </a:r>
          </a:p>
          <a:p>
            <a:pPr algn="just"/>
            <a:r>
              <a:rPr lang="el-GR" dirty="0">
                <a:solidFill>
                  <a:srgbClr val="FF0000"/>
                </a:solidFill>
              </a:rPr>
              <a:t>ανακύκλωση και την επαναχρησιμοποίηση</a:t>
            </a:r>
            <a:r>
              <a:rPr lang="el-GR" dirty="0"/>
              <a:t>. Στο κυκλικό μοντέλο που προσανατολίζει η Οδηγία τα προϊόντα αποσυναρμολογούνται και ανακυκλώνονται και το τελικό υπόλειμμα είναι μηδαμινό σε ποσότητα και απόλυτα απαλλαγμένο από βλαπτικότητα</a:t>
            </a:r>
          </a:p>
        </p:txBody>
      </p:sp>
    </p:spTree>
    <p:extLst>
      <p:ext uri="{BB962C8B-B14F-4D97-AF65-F5344CB8AC3E}">
        <p14:creationId xmlns:p14="http://schemas.microsoft.com/office/powerpoint/2010/main" val="823271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096A8-3FAE-6448-8078-905665C76078}"/>
            </a:ext>
          </a:extLst>
        </p:cNvPr>
        <p:cNvGrpSpPr/>
        <p:nvPr/>
      </p:nvGrpSpPr>
      <p:grpSpPr>
        <a:xfrm>
          <a:off x="0" y="0"/>
          <a:ext cx="0" cy="0"/>
          <a:chOff x="0" y="0"/>
          <a:chExt cx="0" cy="0"/>
        </a:xfrm>
      </p:grpSpPr>
      <p:sp>
        <p:nvSpPr>
          <p:cNvPr id="8" name="Θέση αριθμού διαφάνειας 7">
            <a:extLst>
              <a:ext uri="{FF2B5EF4-FFF2-40B4-BE49-F238E27FC236}">
                <a16:creationId xmlns:a16="http://schemas.microsoft.com/office/drawing/2014/main" id="{DCE9AD88-C185-C286-DA8D-B96444DC98F6}"/>
              </a:ext>
            </a:extLst>
          </p:cNvPr>
          <p:cNvSpPr>
            <a:spLocks noGrp="1"/>
          </p:cNvSpPr>
          <p:nvPr>
            <p:ph type="sldNum" sz="quarter" idx="12"/>
          </p:nvPr>
        </p:nvSpPr>
        <p:spPr/>
        <p:txBody>
          <a:bodyPr>
            <a:normAutofit/>
          </a:bodyPr>
          <a:lstStyle/>
          <a:p>
            <a:pPr>
              <a:spcAft>
                <a:spcPts val="600"/>
              </a:spcAft>
            </a:pPr>
            <a:fld id="{0E50B783-B644-4DDF-B5D0-920B2B823B30}" type="slidenum">
              <a:rPr lang="el-GR" smtClean="0"/>
              <a:pPr>
                <a:spcAft>
                  <a:spcPts val="600"/>
                </a:spcAft>
              </a:pPr>
              <a:t>9</a:t>
            </a:fld>
            <a:endParaRPr lang="el-GR"/>
          </a:p>
        </p:txBody>
      </p:sp>
      <p:sp>
        <p:nvSpPr>
          <p:cNvPr id="10" name="TextBox 9">
            <a:extLst>
              <a:ext uri="{FF2B5EF4-FFF2-40B4-BE49-F238E27FC236}">
                <a16:creationId xmlns:a16="http://schemas.microsoft.com/office/drawing/2014/main" id="{0885652F-F2B2-1E23-EB02-5E178C1C6F0F}"/>
              </a:ext>
            </a:extLst>
          </p:cNvPr>
          <p:cNvSpPr txBox="1"/>
          <p:nvPr/>
        </p:nvSpPr>
        <p:spPr>
          <a:xfrm>
            <a:off x="398524" y="1855045"/>
            <a:ext cx="6094428" cy="369332"/>
          </a:xfrm>
          <a:prstGeom prst="rect">
            <a:avLst/>
          </a:prstGeom>
          <a:solidFill>
            <a:schemeClr val="accent1"/>
          </a:solidFill>
        </p:spPr>
        <p:txBody>
          <a:bodyPr wrap="square">
            <a:spAutoFit/>
          </a:bodyPr>
          <a:lstStyle/>
          <a:p>
            <a:r>
              <a:rPr lang="el-GR" dirty="0" err="1">
                <a:solidFill>
                  <a:schemeClr val="bg1"/>
                </a:solidFill>
                <a:latin typeface="Arial Narrow" panose="020B0606020202030204" pitchFamily="34" charset="0"/>
                <a:cs typeface="Times New Roman" panose="02020603050405020304" pitchFamily="18" charset="0"/>
              </a:rPr>
              <a:t>Ενωσιακό</a:t>
            </a:r>
            <a:r>
              <a:rPr lang="el-GR" dirty="0">
                <a:solidFill>
                  <a:schemeClr val="bg1"/>
                </a:solidFill>
                <a:latin typeface="Arial Narrow" panose="020B0606020202030204" pitchFamily="34" charset="0"/>
                <a:cs typeface="Times New Roman" panose="02020603050405020304" pitchFamily="18" charset="0"/>
              </a:rPr>
              <a:t> θεσμικό πλαίσιο και </a:t>
            </a:r>
            <a:r>
              <a:rPr lang="el-GR" dirty="0" err="1">
                <a:solidFill>
                  <a:schemeClr val="bg1"/>
                </a:solidFill>
                <a:latin typeface="Arial Narrow" panose="020B0606020202030204" pitchFamily="34" charset="0"/>
                <a:cs typeface="Times New Roman" panose="02020603050405020304" pitchFamily="18" charset="0"/>
              </a:rPr>
              <a:t>ΚΟικ</a:t>
            </a:r>
            <a:r>
              <a:rPr lang="el-GR" dirty="0">
                <a:solidFill>
                  <a:schemeClr val="bg1"/>
                </a:solidFill>
                <a:latin typeface="Arial Narrow" panose="020B0606020202030204" pitchFamily="34" charset="0"/>
                <a:cs typeface="Times New Roman" panose="02020603050405020304" pitchFamily="18" charset="0"/>
              </a:rPr>
              <a:t> </a:t>
            </a:r>
          </a:p>
        </p:txBody>
      </p:sp>
      <p:sp>
        <p:nvSpPr>
          <p:cNvPr id="12" name="Τίτλος 1">
            <a:extLst>
              <a:ext uri="{FF2B5EF4-FFF2-40B4-BE49-F238E27FC236}">
                <a16:creationId xmlns:a16="http://schemas.microsoft.com/office/drawing/2014/main" id="{CE2AC11B-012F-3201-FABA-6C34454EC736}"/>
              </a:ext>
            </a:extLst>
          </p:cNvPr>
          <p:cNvSpPr txBox="1">
            <a:spLocks/>
          </p:cNvSpPr>
          <p:nvPr/>
        </p:nvSpPr>
        <p:spPr>
          <a:xfrm>
            <a:off x="914400" y="1036320"/>
            <a:ext cx="10635343" cy="57190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t>H </a:t>
            </a:r>
            <a:r>
              <a:rPr lang="el-GR" sz="3200" dirty="0"/>
              <a:t>παραγωγή αστικών αποβλήτων ως κατεξοχήν τομέας εφαρμογής </a:t>
            </a:r>
            <a:r>
              <a:rPr lang="el-GR" sz="3200" dirty="0" err="1"/>
              <a:t>ΚΟικ</a:t>
            </a:r>
            <a:endParaRPr lang="en-US" sz="3200" dirty="0"/>
          </a:p>
        </p:txBody>
      </p:sp>
      <p:sp>
        <p:nvSpPr>
          <p:cNvPr id="3" name="TextBox 2">
            <a:extLst>
              <a:ext uri="{FF2B5EF4-FFF2-40B4-BE49-F238E27FC236}">
                <a16:creationId xmlns:a16="http://schemas.microsoft.com/office/drawing/2014/main" id="{6EF6B749-B88E-26D7-F92B-BFF35A126FB1}"/>
              </a:ext>
            </a:extLst>
          </p:cNvPr>
          <p:cNvSpPr txBox="1"/>
          <p:nvPr/>
        </p:nvSpPr>
        <p:spPr>
          <a:xfrm>
            <a:off x="398524" y="2240366"/>
            <a:ext cx="11511536" cy="3693319"/>
          </a:xfrm>
          <a:prstGeom prst="rect">
            <a:avLst/>
          </a:prstGeom>
          <a:noFill/>
        </p:spPr>
        <p:txBody>
          <a:bodyPr wrap="square">
            <a:spAutoFit/>
          </a:bodyPr>
          <a:lstStyle/>
          <a:p>
            <a:pPr marL="285750" indent="-285750" algn="just">
              <a:buFont typeface="Arial" panose="020B0604020202020204" pitchFamily="34" charset="0"/>
              <a:buChar char="•"/>
            </a:pPr>
            <a:r>
              <a:rPr lang="el-GR" dirty="0"/>
              <a:t>Στενά συνδεμένη και αλληλοσυμπληρούμενη με την Οδηγία-Πλαίσιο, είναι η Οδηγία για την Υγειονομική ταφή (Οδηγία 1999/31/ΕΚ)</a:t>
            </a:r>
          </a:p>
          <a:p>
            <a:pPr marL="285750" indent="-285750" algn="just">
              <a:buFont typeface="Arial" panose="020B0604020202020204" pitchFamily="34" charset="0"/>
              <a:buChar char="•"/>
            </a:pPr>
            <a:r>
              <a:rPr lang="el-GR" dirty="0"/>
              <a:t>Η Οδηγία οργανώνει τους τρόπους εφαρμογής και τους περιορισμούς που πρέπει να έχει αυτή η πολύ επιβαρυντική τελική λύση για τα ΣΑ</a:t>
            </a:r>
          </a:p>
          <a:p>
            <a:pPr marL="285750" indent="-285750" algn="just">
              <a:buFont typeface="Arial" panose="020B0604020202020204" pitchFamily="34" charset="0"/>
              <a:buChar char="•"/>
            </a:pPr>
            <a:r>
              <a:rPr lang="el-GR" dirty="0"/>
              <a:t>Ήδη από το 1999, στο άρθρο 5 της Οδηγίας, διαφαίνεται η στρατηγική της μείωσης της ταφής καθώς «</a:t>
            </a:r>
            <a:r>
              <a:rPr lang="el-GR" i="1" dirty="0"/>
              <a:t>Τα ΚΜ καθορίζουν εθνική στρατηγική για τη εφαρμογή της μείωσης των </a:t>
            </a:r>
            <a:r>
              <a:rPr lang="el-GR" i="1" dirty="0" err="1"/>
              <a:t>βιοαποδομήσιμων</a:t>
            </a:r>
            <a:r>
              <a:rPr lang="el-GR" i="1" dirty="0"/>
              <a:t> ΑΣΑ που προορίζονται για χώρους ταφής, μέσω ιδίως ανακύκλωσης, </a:t>
            </a:r>
            <a:r>
              <a:rPr lang="el-GR" i="1" dirty="0" err="1"/>
              <a:t>λιπασματοποίησης</a:t>
            </a:r>
            <a:r>
              <a:rPr lang="el-GR" i="1" dirty="0"/>
              <a:t> ή παραγωγής </a:t>
            </a:r>
            <a:r>
              <a:rPr lang="el-GR" i="1" dirty="0" err="1"/>
              <a:t>βιομεθανίου</a:t>
            </a:r>
            <a:r>
              <a:rPr lang="el-GR" i="1" dirty="0"/>
              <a:t> ή ανάκτησης υλικών και ενέργειας</a:t>
            </a:r>
            <a:r>
              <a:rPr lang="el-GR" dirty="0"/>
              <a:t>»</a:t>
            </a:r>
          </a:p>
          <a:p>
            <a:pPr marL="285750" indent="-285750" algn="just">
              <a:buFont typeface="Arial" panose="020B0604020202020204" pitchFamily="34" charset="0"/>
              <a:buChar char="•"/>
            </a:pPr>
            <a:r>
              <a:rPr lang="el-GR" dirty="0"/>
              <a:t>Επιπλέον, η πρόσφατη αναθεώρηση (Οδηγία 2018/850/ΕΕ) αναθεωρεί ως προς το αυστηρότερο ΟΛΟΥΣ ΤΟΥΣ ΣΤΟΧΟΥΣ ΤΗΣ. Συγκεκριμένα</a:t>
            </a:r>
          </a:p>
          <a:p>
            <a:pPr algn="just"/>
            <a:r>
              <a:rPr lang="el-GR" dirty="0"/>
              <a:t>-από το 2030 και μετά απαγορεύεται η Υ.Τ. για όλα τα (αστικά) απόβλητα που είναι κατάλληλα για ανακύκλωση ή ανάκτηση υλικών ή ενέργειας, εκτός αν αποδεικνύεται πως η ταφή παράγει τα καλύτερα περιβαλλοντικά αποτελέσματα</a:t>
            </a:r>
          </a:p>
          <a:p>
            <a:pPr algn="just"/>
            <a:r>
              <a:rPr lang="el-GR" dirty="0"/>
              <a:t>-από το 2035 και μετά θα πρέπει να θάβονται μέχρι 10% </a:t>
            </a:r>
            <a:r>
              <a:rPr lang="el-GR" dirty="0" err="1"/>
              <a:t>κ.β</a:t>
            </a:r>
            <a:r>
              <a:rPr lang="el-GR" dirty="0"/>
              <a:t>. από όσα ΑΣΑ παράγονται μέσα στο ίδιο έτος</a:t>
            </a:r>
          </a:p>
        </p:txBody>
      </p:sp>
    </p:spTree>
    <p:extLst>
      <p:ext uri="{BB962C8B-B14F-4D97-AF65-F5344CB8AC3E}">
        <p14:creationId xmlns:p14="http://schemas.microsoft.com/office/powerpoint/2010/main" val="3554246878"/>
      </p:ext>
    </p:extLst>
  </p:cSld>
  <p:clrMapOvr>
    <a:masterClrMapping/>
  </p:clrMapOvr>
</p:sld>
</file>

<file path=ppt/theme/theme1.xml><?xml version="1.0" encoding="utf-8"?>
<a:theme xmlns:a="http://schemas.openxmlformats.org/drawingml/2006/main" name="Ανασκόπηση">
  <a:themeElements>
    <a:clrScheme name="Ανασκόπηση">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Ανασκόπηση">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Ανασκόπηση">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Ανασκόπηση">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
  <TotalTime>610</TotalTime>
  <Words>2446</Words>
  <Application>Microsoft Office PowerPoint</Application>
  <PresentationFormat>Ευρεία οθόνη</PresentationFormat>
  <Paragraphs>201</Paragraphs>
  <Slides>27</Slides>
  <Notes>1</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27</vt:i4>
      </vt:variant>
    </vt:vector>
  </HeadingPairs>
  <TitlesOfParts>
    <vt:vector size="34" baseType="lpstr">
      <vt:lpstr>Aptos</vt:lpstr>
      <vt:lpstr>Arial</vt:lpstr>
      <vt:lpstr>Arial Narrow</vt:lpstr>
      <vt:lpstr>Calibri</vt:lpstr>
      <vt:lpstr>Calibri Light</vt:lpstr>
      <vt:lpstr>Open Sans</vt:lpstr>
      <vt:lpstr>Ανασκόπηση</vt:lpstr>
      <vt:lpstr>  Μη χημικά λιπάσματα από βιοδιασπάσιμα υποστρώματα  η λύση στη βιώσιμη διαχείριση  βιοδιασπάσιμων αποβλήτων;  </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Πώς επηρεάζει το κομπόστ το έδαφος;</vt:lpstr>
      <vt:lpstr>Ποιες είναι αυτές οι παράμετροι και πως μετρούνται</vt:lpstr>
      <vt:lpstr>Ποιες είναι αυτές οι παράμετροι και πως μετρούνται</vt:lpstr>
      <vt:lpstr>Ποιες είναι αυτές οι παράμετροι και πως μετρούνται</vt:lpstr>
      <vt:lpstr>Ποιες είναι αυτές οι παράμετροι και πως μετρούνται</vt:lpstr>
      <vt:lpstr>Παρουσίαση του PowerPoint</vt:lpstr>
      <vt:lpstr>Ποιες είναι αυτές οι παράμετροι και πως μετρούνται</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Zoi-Eirini Tsifodimou</dc:creator>
  <cp:lastModifiedBy>User</cp:lastModifiedBy>
  <cp:revision>145</cp:revision>
  <dcterms:created xsi:type="dcterms:W3CDTF">2023-11-15T08:26:03Z</dcterms:created>
  <dcterms:modified xsi:type="dcterms:W3CDTF">2025-03-26T10:49:22Z</dcterms:modified>
</cp:coreProperties>
</file>